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1"/>
  </p:notesMasterIdLst>
  <p:sldIdLst>
    <p:sldId id="256" r:id="rId2"/>
    <p:sldId id="257" r:id="rId3"/>
    <p:sldId id="258" r:id="rId4"/>
    <p:sldId id="308" r:id="rId5"/>
    <p:sldId id="309" r:id="rId6"/>
    <p:sldId id="279" r:id="rId7"/>
    <p:sldId id="260" r:id="rId8"/>
    <p:sldId id="261" r:id="rId9"/>
    <p:sldId id="262" r:id="rId10"/>
    <p:sldId id="277" r:id="rId11"/>
    <p:sldId id="278" r:id="rId12"/>
    <p:sldId id="281" r:id="rId13"/>
    <p:sldId id="284" r:id="rId14"/>
    <p:sldId id="285" r:id="rId15"/>
    <p:sldId id="286" r:id="rId16"/>
    <p:sldId id="287" r:id="rId17"/>
    <p:sldId id="293" r:id="rId18"/>
    <p:sldId id="288" r:id="rId19"/>
    <p:sldId id="282" r:id="rId20"/>
    <p:sldId id="283" r:id="rId21"/>
    <p:sldId id="339" r:id="rId22"/>
    <p:sldId id="337" r:id="rId23"/>
    <p:sldId id="338" r:id="rId24"/>
    <p:sldId id="340" r:id="rId25"/>
    <p:sldId id="342" r:id="rId26"/>
    <p:sldId id="343" r:id="rId27"/>
    <p:sldId id="301" r:id="rId28"/>
    <p:sldId id="344" r:id="rId29"/>
    <p:sldId id="300" r:id="rId30"/>
    <p:sldId id="275" r:id="rId31"/>
    <p:sldId id="304" r:id="rId32"/>
    <p:sldId id="305"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6"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432F8-8973-4974-A4F2-3629D1628059}" type="datetimeFigureOut">
              <a:rPr lang="en-US" smtClean="0"/>
              <a:pPr/>
              <a:t>5/26/2014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FE5B1C-E05E-4362-8ADD-16F5FA60926F}" type="slidenum">
              <a:rPr lang="en-US" smtClean="0"/>
              <a:pPr/>
              <a:t>‹#›</a:t>
            </a:fld>
            <a:endParaRPr lang="en-US"/>
          </a:p>
        </p:txBody>
      </p:sp>
    </p:spTree>
    <p:extLst>
      <p:ext uri="{BB962C8B-B14F-4D97-AF65-F5344CB8AC3E}">
        <p14:creationId xmlns:p14="http://schemas.microsoft.com/office/powerpoint/2010/main" xmlns="" val="3812804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A08A808-F110-46D9-BEA7-90C933E5A03A}" type="datetimeFigureOut">
              <a:rPr lang="en-US" smtClean="0"/>
              <a:pPr/>
              <a:t>5/26/2014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08A808-F110-46D9-BEA7-90C933E5A03A}" type="datetimeFigureOut">
              <a:rPr lang="en-US" smtClean="0"/>
              <a:pPr/>
              <a:t>5/26/2014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08A808-F110-46D9-BEA7-90C933E5A03A}" type="datetimeFigureOut">
              <a:rPr lang="en-US" smtClean="0"/>
              <a:pPr/>
              <a:t>5/26/2014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08A808-F110-46D9-BEA7-90C933E5A03A}" type="datetimeFigureOut">
              <a:rPr lang="en-US" smtClean="0"/>
              <a:pPr/>
              <a:t>5/26/2014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A08A808-F110-46D9-BEA7-90C933E5A03A}" type="datetimeFigureOut">
              <a:rPr lang="en-US" smtClean="0"/>
              <a:pPr/>
              <a:t>5/26/2014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08A808-F110-46D9-BEA7-90C933E5A03A}" type="datetimeFigureOut">
              <a:rPr lang="en-US" smtClean="0"/>
              <a:pPr/>
              <a:t>5/26/2014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A08A808-F110-46D9-BEA7-90C933E5A03A}" type="datetimeFigureOut">
              <a:rPr lang="en-US" smtClean="0"/>
              <a:pPr/>
              <a:t>5/26/2014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A08A808-F110-46D9-BEA7-90C933E5A03A}" type="datetimeFigureOut">
              <a:rPr lang="en-US" smtClean="0"/>
              <a:pPr/>
              <a:t>5/26/2014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08A808-F110-46D9-BEA7-90C933E5A03A}" type="datetimeFigureOut">
              <a:rPr lang="en-US" smtClean="0"/>
              <a:pPr/>
              <a:t>5/26/2014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08A808-F110-46D9-BEA7-90C933E5A03A}" type="datetimeFigureOut">
              <a:rPr lang="en-US" smtClean="0"/>
              <a:pPr/>
              <a:t>5/26/2014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1CBD78-B03B-454D-8C9D-E0F5595A625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A08A808-F110-46D9-BEA7-90C933E5A03A}" type="datetimeFigureOut">
              <a:rPr lang="en-US" smtClean="0"/>
              <a:pPr/>
              <a:t>5/26/2014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E1CBD78-B03B-454D-8C9D-E0F5595A625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A08A808-F110-46D9-BEA7-90C933E5A03A}" type="datetimeFigureOut">
              <a:rPr lang="en-US" smtClean="0"/>
              <a:pPr/>
              <a:t>5/26/2014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E1CBD78-B03B-454D-8C9D-E0F5595A625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who.int/en/" TargetMode="Externa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85728"/>
            <a:ext cx="7772400" cy="1470025"/>
          </a:xfrm>
        </p:spPr>
        <p:txBody>
          <a:bodyPr/>
          <a:lstStyle/>
          <a:p>
            <a:pPr algn="ctr"/>
            <a:r>
              <a:rPr lang="fa-IR" b="1" dirty="0" smtClean="0">
                <a:solidFill>
                  <a:schemeClr val="tx1"/>
                </a:solidFill>
              </a:rPr>
              <a:t>ابزار  گرد آوری داده ها</a:t>
            </a:r>
            <a:endParaRPr lang="en-US" b="1" dirty="0">
              <a:solidFill>
                <a:schemeClr val="tx1"/>
              </a:solidFill>
            </a:endParaRPr>
          </a:p>
        </p:txBody>
      </p:sp>
      <p:sp>
        <p:nvSpPr>
          <p:cNvPr id="4" name="Rectangle 3"/>
          <p:cNvSpPr>
            <a:spLocks noGrp="1" noChangeArrowheads="1"/>
          </p:cNvSpPr>
          <p:nvPr>
            <p:ph type="subTitle" idx="1"/>
          </p:nvPr>
        </p:nvSpPr>
        <p:spPr>
          <a:xfrm>
            <a:off x="1000100" y="2000240"/>
            <a:ext cx="7186618" cy="3714776"/>
          </a:xfrm>
        </p:spPr>
        <p:txBody>
          <a:bodyPr>
            <a:noAutofit/>
          </a:bodyPr>
          <a:lstStyle/>
          <a:p>
            <a:pPr algn="r" rtl="1"/>
            <a:r>
              <a:rPr lang="fa-IR" sz="3200" b="1" dirty="0">
                <a:solidFill>
                  <a:schemeClr val="tx1"/>
                </a:solidFill>
                <a:latin typeface="Times New Roman" pitchFamily="18" charset="0"/>
                <a:ea typeface="+mj-ea"/>
                <a:cs typeface="Times New Roman" pitchFamily="18" charset="0"/>
              </a:rPr>
              <a:t>1- پرسشنامه </a:t>
            </a:r>
            <a:endParaRPr lang="fa-IR" sz="3200" b="1" dirty="0" smtClean="0">
              <a:solidFill>
                <a:schemeClr val="tx1"/>
              </a:solidFill>
              <a:latin typeface="Times New Roman" pitchFamily="18" charset="0"/>
              <a:ea typeface="+mj-ea"/>
              <a:cs typeface="Times New Roman" pitchFamily="18" charset="0"/>
            </a:endParaRPr>
          </a:p>
          <a:p>
            <a:pPr algn="r" rtl="1"/>
            <a:endParaRPr lang="fa-IR" sz="3200" b="1" dirty="0">
              <a:solidFill>
                <a:schemeClr val="tx1"/>
              </a:solidFill>
              <a:latin typeface="Times New Roman" pitchFamily="18" charset="0"/>
              <a:ea typeface="+mj-ea"/>
              <a:cs typeface="Times New Roman" pitchFamily="18" charset="0"/>
            </a:endParaRPr>
          </a:p>
          <a:p>
            <a:pPr algn="r" rtl="1"/>
            <a:r>
              <a:rPr lang="fa-IR" sz="3200" b="1" dirty="0">
                <a:solidFill>
                  <a:schemeClr val="tx1"/>
                </a:solidFill>
                <a:latin typeface="Times New Roman" pitchFamily="18" charset="0"/>
                <a:ea typeface="+mj-ea"/>
                <a:cs typeface="Times New Roman" pitchFamily="18" charset="0"/>
              </a:rPr>
              <a:t>2- مشاهده </a:t>
            </a:r>
            <a:endParaRPr lang="fa-IR" sz="3200" b="1" dirty="0" smtClean="0">
              <a:solidFill>
                <a:schemeClr val="tx1"/>
              </a:solidFill>
              <a:latin typeface="Times New Roman" pitchFamily="18" charset="0"/>
              <a:ea typeface="+mj-ea"/>
              <a:cs typeface="Times New Roman" pitchFamily="18" charset="0"/>
            </a:endParaRPr>
          </a:p>
          <a:p>
            <a:pPr algn="r" rtl="1"/>
            <a:endParaRPr lang="fa-IR" sz="3200" b="1" dirty="0">
              <a:solidFill>
                <a:schemeClr val="tx1"/>
              </a:solidFill>
              <a:latin typeface="Times New Roman" pitchFamily="18" charset="0"/>
              <a:ea typeface="+mj-ea"/>
              <a:cs typeface="Times New Roman" pitchFamily="18" charset="0"/>
            </a:endParaRPr>
          </a:p>
          <a:p>
            <a:pPr algn="r" rtl="1"/>
            <a:r>
              <a:rPr lang="fa-IR" sz="3200" b="1" dirty="0">
                <a:solidFill>
                  <a:schemeClr val="tx1"/>
                </a:solidFill>
                <a:latin typeface="Times New Roman" pitchFamily="18" charset="0"/>
                <a:ea typeface="+mj-ea"/>
                <a:cs typeface="Times New Roman" pitchFamily="18" charset="0"/>
              </a:rPr>
              <a:t>3- مصاحبه </a:t>
            </a:r>
            <a:endParaRPr lang="fa-IR" sz="3200" b="1" dirty="0" smtClean="0">
              <a:solidFill>
                <a:schemeClr val="tx1"/>
              </a:solidFill>
              <a:latin typeface="Times New Roman" pitchFamily="18" charset="0"/>
              <a:ea typeface="+mj-ea"/>
              <a:cs typeface="Times New Roman" pitchFamily="18" charset="0"/>
            </a:endParaRPr>
          </a:p>
          <a:p>
            <a:pPr algn="r" rtl="1"/>
            <a:endParaRPr lang="fa-IR" sz="3200" b="1" dirty="0">
              <a:solidFill>
                <a:schemeClr val="tx1"/>
              </a:solidFill>
              <a:latin typeface="Times New Roman" pitchFamily="18" charset="0"/>
              <a:ea typeface="+mj-ea"/>
              <a:cs typeface="Times New Roman" pitchFamily="18" charset="0"/>
            </a:endParaRPr>
          </a:p>
          <a:p>
            <a:pPr algn="r" rtl="1"/>
            <a:r>
              <a:rPr lang="fa-IR" sz="3200" b="1" dirty="0">
                <a:solidFill>
                  <a:schemeClr val="tx1"/>
                </a:solidFill>
                <a:latin typeface="Times New Roman" pitchFamily="18" charset="0"/>
                <a:ea typeface="+mj-ea"/>
                <a:cs typeface="Times New Roman" pitchFamily="18" charset="0"/>
              </a:rPr>
              <a:t>4- استفاده از اطلاعات موجود( اسناد و </a:t>
            </a:r>
            <a:r>
              <a:rPr lang="fa-IR" sz="3200" b="1" dirty="0" smtClean="0">
                <a:solidFill>
                  <a:schemeClr val="tx1"/>
                </a:solidFill>
                <a:latin typeface="Times New Roman" pitchFamily="18" charset="0"/>
                <a:ea typeface="+mj-ea"/>
                <a:cs typeface="Times New Roman" pitchFamily="18" charset="0"/>
              </a:rPr>
              <a:t>مدارک)  </a:t>
            </a:r>
            <a:endParaRPr lang="fa-IR" sz="3200" b="1" dirty="0">
              <a:solidFill>
                <a:schemeClr val="tx1"/>
              </a:solidFill>
              <a:latin typeface="Times New Roman" pitchFamily="18" charset="0"/>
              <a:ea typeface="+mj-ea"/>
              <a:cs typeface="Times New Roman" pitchFamily="18" charset="0"/>
            </a:endParaRPr>
          </a:p>
          <a:p>
            <a:pPr algn="r" rtl="1"/>
            <a:endParaRPr lang="en-US" sz="32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642910" y="1714488"/>
            <a:ext cx="8077200" cy="4114800"/>
          </a:xfrm>
        </p:spPr>
        <p:txBody>
          <a:bodyPr>
            <a:normAutofit fontScale="92500"/>
          </a:bodyPr>
          <a:lstStyle/>
          <a:p>
            <a:pPr algn="r" rtl="1" eaLnBrk="1" hangingPunct="1">
              <a:lnSpc>
                <a:spcPct val="150000"/>
              </a:lnSpc>
              <a:buFont typeface="Wingdings" pitchFamily="2" charset="2"/>
              <a:buChar char="v"/>
              <a:defRPr/>
            </a:pPr>
            <a:r>
              <a:rPr lang="ar-SA" dirty="0" smtClean="0">
                <a:latin typeface="Times New Roman" pitchFamily="18" charset="0"/>
                <a:cs typeface="Times New Roman" pitchFamily="18" charset="0"/>
              </a:rPr>
              <a:t>تاثير فرد مصاحـبه </a:t>
            </a:r>
            <a:r>
              <a:rPr lang="fa-IR" dirty="0" smtClean="0">
                <a:latin typeface="Times New Roman" pitchFamily="18" charset="0"/>
                <a:cs typeface="Times New Roman" pitchFamily="18" charset="0"/>
              </a:rPr>
              <a:t>کننده</a:t>
            </a:r>
            <a:r>
              <a:rPr lang="ar-SA" dirty="0" smtClean="0">
                <a:latin typeface="Times New Roman" pitchFamily="18" charset="0"/>
                <a:cs typeface="Times New Roman" pitchFamily="18" charset="0"/>
              </a:rPr>
              <a:t> بر كيفيت جوابها از بين مي رود . </a:t>
            </a:r>
          </a:p>
          <a:p>
            <a:pPr algn="r" rtl="1" eaLnBrk="1" hangingPunct="1">
              <a:lnSpc>
                <a:spcPct val="150000"/>
              </a:lnSpc>
              <a:buFont typeface="Wingdings" pitchFamily="2" charset="2"/>
              <a:buChar char="v"/>
              <a:defRPr/>
            </a:pPr>
            <a:r>
              <a:rPr lang="ar-SA" dirty="0" smtClean="0">
                <a:latin typeface="Times New Roman" pitchFamily="18" charset="0"/>
                <a:cs typeface="Times New Roman" pitchFamily="18" charset="0"/>
              </a:rPr>
              <a:t>ارزان و سريع است پس در حجم نمونه بالا مقرون به صرفه است . </a:t>
            </a:r>
          </a:p>
          <a:p>
            <a:pPr algn="r" rtl="1" eaLnBrk="1" hangingPunct="1">
              <a:lnSpc>
                <a:spcPct val="150000"/>
              </a:lnSpc>
              <a:buFont typeface="Wingdings" pitchFamily="2" charset="2"/>
              <a:buChar char="v"/>
              <a:defRPr/>
            </a:pPr>
            <a:r>
              <a:rPr lang="ar-SA" dirty="0" smtClean="0">
                <a:latin typeface="Times New Roman" pitchFamily="18" charset="0"/>
                <a:cs typeface="Times New Roman" pitchFamily="18" charset="0"/>
              </a:rPr>
              <a:t>همه افراد </a:t>
            </a:r>
            <a:r>
              <a:rPr lang="fa-IR" dirty="0" smtClean="0">
                <a:latin typeface="Times New Roman" pitchFamily="18" charset="0"/>
                <a:cs typeface="Times New Roman" pitchFamily="18" charset="0"/>
              </a:rPr>
              <a:t>مورد پژوهش </a:t>
            </a:r>
            <a:r>
              <a:rPr lang="ar-SA" dirty="0" smtClean="0">
                <a:latin typeface="Times New Roman" pitchFamily="18" charset="0"/>
                <a:cs typeface="Times New Roman" pitchFamily="18" charset="0"/>
              </a:rPr>
              <a:t>به سئوالات يك شكل و يكسان پاسخ مي دهند پس تحليل آسان تر است </a:t>
            </a:r>
          </a:p>
          <a:p>
            <a:pPr algn="r" rtl="1" eaLnBrk="1" hangingPunct="1">
              <a:lnSpc>
                <a:spcPct val="150000"/>
              </a:lnSpc>
              <a:buFont typeface="Wingdings" pitchFamily="2" charset="2"/>
              <a:buChar char="v"/>
              <a:defRPr/>
            </a:pPr>
            <a:r>
              <a:rPr lang="ar-SA" dirty="0" smtClean="0">
                <a:latin typeface="Times New Roman" pitchFamily="18" charset="0"/>
                <a:cs typeface="Times New Roman" pitchFamily="18" charset="0"/>
              </a:rPr>
              <a:t>بعلت محرمانه ماندن اطلاعات ، امكان پاسخ گويي دقيق وجود دارد . </a:t>
            </a:r>
          </a:p>
          <a:p>
            <a:pPr algn="r" rtl="1" eaLnBrk="1" hangingPunct="1">
              <a:lnSpc>
                <a:spcPct val="150000"/>
              </a:lnSpc>
              <a:buFont typeface="Wingdings" pitchFamily="2" charset="2"/>
              <a:buChar char="v"/>
              <a:defRPr/>
            </a:pPr>
            <a:r>
              <a:rPr lang="ar-SA" dirty="0" smtClean="0">
                <a:latin typeface="Times New Roman" pitchFamily="18" charset="0"/>
                <a:cs typeface="Times New Roman" pitchFamily="18" charset="0"/>
              </a:rPr>
              <a:t>امكان محاسبه اعتبار و پايايي پرسشنامه بعنوان يك وسيله سنجش وجود دارد . </a:t>
            </a:r>
            <a:endParaRPr lang="en-US" dirty="0" smtClean="0">
              <a:latin typeface="Times New Roman" pitchFamily="18" charset="0"/>
              <a:cs typeface="Times New Roman" pitchFamily="18" charset="0"/>
            </a:endParaRPr>
          </a:p>
        </p:txBody>
      </p:sp>
      <p:sp>
        <p:nvSpPr>
          <p:cNvPr id="4" name="TextBox 3"/>
          <p:cNvSpPr txBox="1"/>
          <p:nvPr/>
        </p:nvSpPr>
        <p:spPr>
          <a:xfrm>
            <a:off x="3286116" y="714356"/>
            <a:ext cx="3929090" cy="707886"/>
          </a:xfrm>
          <a:prstGeom prst="rect">
            <a:avLst/>
          </a:prstGeom>
          <a:noFill/>
        </p:spPr>
        <p:txBody>
          <a:bodyPr wrap="square" rtlCol="0">
            <a:spAutoFit/>
          </a:bodyPr>
          <a:lstStyle/>
          <a:p>
            <a:r>
              <a:rPr lang="fa-IR" sz="4000" dirty="0" smtClean="0">
                <a:latin typeface="Times New Roman" pitchFamily="18" charset="0"/>
                <a:cs typeface="Times New Roman" pitchFamily="18" charset="0"/>
              </a:rPr>
              <a:t>مزایای پرسشنامه</a:t>
            </a:r>
            <a:endParaRPr lang="en-US" sz="4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p:cTn id="7" dur="500" fill="hold"/>
                                        <p:tgtEl>
                                          <p:spTgt spid="103426"/>
                                        </p:tgtEl>
                                        <p:attrNameLst>
                                          <p:attrName>ppt_w</p:attrName>
                                        </p:attrNameLst>
                                      </p:cBhvr>
                                      <p:tavLst>
                                        <p:tav tm="0">
                                          <p:val>
                                            <p:fltVal val="0"/>
                                          </p:val>
                                        </p:tav>
                                        <p:tav tm="100000">
                                          <p:val>
                                            <p:strVal val="#ppt_w"/>
                                          </p:val>
                                        </p:tav>
                                      </p:tavLst>
                                    </p:anim>
                                    <p:anim calcmode="lin" valueType="num">
                                      <p:cBhvr>
                                        <p:cTn id="8" dur="500" fill="hold"/>
                                        <p:tgtEl>
                                          <p:spTgt spid="103426"/>
                                        </p:tgtEl>
                                        <p:attrNameLst>
                                          <p:attrName>ppt_h</p:attrName>
                                        </p:attrNameLst>
                                      </p:cBhvr>
                                      <p:tavLst>
                                        <p:tav tm="0">
                                          <p:val>
                                            <p:fltVal val="0"/>
                                          </p:val>
                                        </p:tav>
                                        <p:tav tm="100000">
                                          <p:val>
                                            <p:strVal val="#ppt_h"/>
                                          </p:val>
                                        </p:tav>
                                      </p:tavLst>
                                    </p:anim>
                                    <p:anim calcmode="lin" valueType="num">
                                      <p:cBhvr>
                                        <p:cTn id="9" dur="500" fill="hold"/>
                                        <p:tgtEl>
                                          <p:spTgt spid="103426"/>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34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xfrm>
            <a:off x="914400" y="1828800"/>
            <a:ext cx="8077200" cy="4114800"/>
          </a:xfrm>
        </p:spPr>
        <p:txBody>
          <a:bodyPr>
            <a:normAutofit/>
          </a:bodyPr>
          <a:lstStyle/>
          <a:p>
            <a:pPr algn="r"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افراد بيسواد و </a:t>
            </a:r>
            <a:r>
              <a:rPr lang="fa-IR" sz="3200" dirty="0" smtClean="0">
                <a:latin typeface="Times New Roman" pitchFamily="18" charset="0"/>
                <a:cs typeface="Times New Roman" pitchFamily="18" charset="0"/>
              </a:rPr>
              <a:t>کودکان</a:t>
            </a:r>
            <a:r>
              <a:rPr lang="en-US" sz="3200" dirty="0" smtClean="0">
                <a:latin typeface="Times New Roman" pitchFamily="18" charset="0"/>
                <a:cs typeface="Times New Roman" pitchFamily="18" charset="0"/>
              </a:rPr>
              <a:t> </a:t>
            </a:r>
            <a:r>
              <a:rPr lang="fa-IR" sz="3200" dirty="0" smtClean="0">
                <a:latin typeface="Times New Roman" pitchFamily="18" charset="0"/>
                <a:cs typeface="Times New Roman" pitchFamily="18" charset="0"/>
              </a:rPr>
              <a:t>و یا </a:t>
            </a:r>
            <a:r>
              <a:rPr lang="ar-SA" sz="3200" dirty="0" smtClean="0">
                <a:latin typeface="Times New Roman" pitchFamily="18" charset="0"/>
                <a:cs typeface="Times New Roman" pitchFamily="18" charset="0"/>
              </a:rPr>
              <a:t>ممكن است فرد مورد پژوهش مفهوم پرسش را درك نكند . </a:t>
            </a:r>
          </a:p>
          <a:p>
            <a:pPr algn="r"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ميزان </a:t>
            </a:r>
            <a:r>
              <a:rPr lang="fa-IR" sz="3200" dirty="0" smtClean="0">
                <a:latin typeface="Times New Roman" pitchFamily="18" charset="0"/>
                <a:cs typeface="Times New Roman" pitchFamily="18" charset="0"/>
              </a:rPr>
              <a:t>پرسشنامه های تکمیل شده </a:t>
            </a:r>
            <a:r>
              <a:rPr lang="ar-SA" sz="3200" dirty="0" smtClean="0">
                <a:latin typeface="Times New Roman" pitchFamily="18" charset="0"/>
                <a:cs typeface="Times New Roman" pitchFamily="18" charset="0"/>
              </a:rPr>
              <a:t>در مق</a:t>
            </a:r>
            <a:r>
              <a:rPr lang="fa-IR" sz="3200" dirty="0" smtClean="0">
                <a:latin typeface="Times New Roman" pitchFamily="18" charset="0"/>
                <a:cs typeface="Times New Roman" pitchFamily="18" charset="0"/>
              </a:rPr>
              <a:t>ا</a:t>
            </a:r>
            <a:r>
              <a:rPr lang="ar-SA" sz="3200" dirty="0" smtClean="0">
                <a:latin typeface="Times New Roman" pitchFamily="18" charset="0"/>
                <a:cs typeface="Times New Roman" pitchFamily="18" charset="0"/>
              </a:rPr>
              <a:t>ي</a:t>
            </a:r>
            <a:r>
              <a:rPr lang="fa-IR" sz="3200" dirty="0" smtClean="0">
                <a:latin typeface="Times New Roman" pitchFamily="18" charset="0"/>
                <a:cs typeface="Times New Roman" pitchFamily="18" charset="0"/>
              </a:rPr>
              <a:t>س</a:t>
            </a:r>
            <a:r>
              <a:rPr lang="ar-SA" sz="3200" dirty="0" smtClean="0">
                <a:latin typeface="Times New Roman" pitchFamily="18" charset="0"/>
                <a:cs typeface="Times New Roman" pitchFamily="18" charset="0"/>
              </a:rPr>
              <a:t>ه با روشهاي ديگر </a:t>
            </a:r>
            <a:r>
              <a:rPr lang="fa-IR" sz="3200" dirty="0" smtClean="0">
                <a:latin typeface="Times New Roman" pitchFamily="18" charset="0"/>
                <a:cs typeface="Times New Roman" pitchFamily="18" charset="0"/>
              </a:rPr>
              <a:t>گردآوری </a:t>
            </a:r>
            <a:r>
              <a:rPr lang="ar-SA" sz="3200" dirty="0" smtClean="0">
                <a:latin typeface="Times New Roman" pitchFamily="18" charset="0"/>
                <a:cs typeface="Times New Roman" pitchFamily="18" charset="0"/>
              </a:rPr>
              <a:t>اطلاعات كم است پس بايستي از ابتدا حجم نمونه بيشتري انتخاب نمود . </a:t>
            </a:r>
          </a:p>
          <a:p>
            <a:pPr algn="r"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در صورت استفاده از طريق غير مستقيم نظيرپست</a:t>
            </a:r>
            <a:r>
              <a:rPr lang="fa-IR" sz="3200" dirty="0" smtClean="0">
                <a:latin typeface="Times New Roman" pitchFamily="18" charset="0"/>
                <a:cs typeface="Times New Roman" pitchFamily="18" charset="0"/>
              </a:rPr>
              <a:t>،</a:t>
            </a:r>
            <a:r>
              <a:rPr lang="ar-SA" sz="3200" dirty="0" smtClean="0">
                <a:latin typeface="Times New Roman" pitchFamily="18" charset="0"/>
                <a:cs typeface="Times New Roman" pitchFamily="18" charset="0"/>
              </a:rPr>
              <a:t> فاكس ، تضميني براي تكميل وجود ندارد . </a:t>
            </a:r>
            <a:endParaRPr lang="en-US" sz="3200" dirty="0" smtClean="0">
              <a:latin typeface="Times New Roman" pitchFamily="18" charset="0"/>
              <a:cs typeface="Times New Roman" pitchFamily="18" charset="0"/>
            </a:endParaRPr>
          </a:p>
        </p:txBody>
      </p:sp>
      <p:sp>
        <p:nvSpPr>
          <p:cNvPr id="4" name="TextBox 3"/>
          <p:cNvSpPr txBox="1"/>
          <p:nvPr/>
        </p:nvSpPr>
        <p:spPr>
          <a:xfrm>
            <a:off x="2285984" y="571480"/>
            <a:ext cx="4357718" cy="707886"/>
          </a:xfrm>
          <a:prstGeom prst="rect">
            <a:avLst/>
          </a:prstGeom>
          <a:noFill/>
        </p:spPr>
        <p:txBody>
          <a:bodyPr wrap="square" rtlCol="0">
            <a:spAutoFit/>
          </a:bodyPr>
          <a:lstStyle/>
          <a:p>
            <a:r>
              <a:rPr lang="fa-IR" sz="4000" dirty="0" smtClean="0"/>
              <a:t>محدودیت های پرسشنامه</a:t>
            </a:r>
            <a:endParaRPr lang="en-US" sz="4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slide(fromBottom)">
                                      <p:cBhvr>
                                        <p:cTn id="7"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428596" y="1785926"/>
            <a:ext cx="8153400" cy="4114800"/>
          </a:xfrm>
        </p:spPr>
        <p:txBody>
          <a:bodyPr>
            <a:normAutofit/>
          </a:bodyPr>
          <a:lstStyle/>
          <a:p>
            <a:pPr marL="0" indent="0" algn="r" eaLnBrk="1" hangingPunct="1">
              <a:lnSpc>
                <a:spcPct val="150000"/>
              </a:lnSpc>
              <a:buFont typeface="Wingdings" pitchFamily="2" charset="2"/>
              <a:buNone/>
              <a:defRPr/>
            </a:pPr>
            <a:r>
              <a:rPr lang="fa-IR" sz="3200" dirty="0" smtClean="0">
                <a:latin typeface="Times New Roman" pitchFamily="18" charset="0"/>
                <a:cs typeface="Times New Roman" pitchFamily="18" charset="0"/>
              </a:rPr>
              <a:t> مشاهده  مهمترین ، رایج ترین و طبیعی ترین ابزار پژوهشی است.</a:t>
            </a:r>
          </a:p>
          <a:p>
            <a:pPr marL="0" indent="0" algn="r" eaLnBrk="1" hangingPunct="1">
              <a:lnSpc>
                <a:spcPct val="150000"/>
              </a:lnSpc>
              <a:buFont typeface="Wingdings" pitchFamily="2" charset="2"/>
              <a:buNone/>
              <a:defRPr/>
            </a:pPr>
            <a:r>
              <a:rPr lang="ar-SA" sz="3200" dirty="0" smtClean="0">
                <a:latin typeface="Times New Roman" pitchFamily="18" charset="0"/>
                <a:cs typeface="Times New Roman" pitchFamily="18" charset="0"/>
              </a:rPr>
              <a:t>روش كلاسيك تحقيق علمي </a:t>
            </a:r>
            <a:r>
              <a:rPr lang="ar-SA" sz="3200" dirty="0" smtClean="0">
                <a:solidFill>
                  <a:srgbClr val="FF0000"/>
                </a:solidFill>
                <a:latin typeface="Times New Roman" pitchFamily="18" charset="0"/>
                <a:cs typeface="Times New Roman" pitchFamily="18" charset="0"/>
              </a:rPr>
              <a:t>نگاه كردن صحيح و يادداشت </a:t>
            </a:r>
            <a:r>
              <a:rPr lang="ar-SA" sz="3200" dirty="0" smtClean="0">
                <a:latin typeface="Times New Roman" pitchFamily="18" charset="0"/>
                <a:cs typeface="Times New Roman" pitchFamily="18" charset="0"/>
              </a:rPr>
              <a:t>كردن پديده ها آن طور كه در طبيعت و در روابط علت و معلولي يا روابط متقابل اتفاق مي افتد . </a:t>
            </a:r>
          </a:p>
        </p:txBody>
      </p:sp>
      <p:sp>
        <p:nvSpPr>
          <p:cNvPr id="41987" name="WordArt 3"/>
          <p:cNvSpPr>
            <a:spLocks noChangeArrowheads="1" noChangeShapeType="1" noTextEdit="1"/>
          </p:cNvSpPr>
          <p:nvPr/>
        </p:nvSpPr>
        <p:spPr bwMode="auto">
          <a:xfrm>
            <a:off x="5943600" y="304800"/>
            <a:ext cx="2390775" cy="1524000"/>
          </a:xfrm>
          <a:prstGeom prst="rect">
            <a:avLst/>
          </a:prstGeom>
        </p:spPr>
        <p:txBody>
          <a:bodyPr wrap="none" fromWordArt="1">
            <a:prstTxWarp prst="textPlain">
              <a:avLst>
                <a:gd name="adj" fmla="val 50000"/>
              </a:avLst>
            </a:prstTxWarp>
          </a:bodyPr>
          <a:lstStyle/>
          <a:p>
            <a:pPr algn="ctr"/>
            <a:endParaRPr lang="fa-IR" sz="3600" b="1" kern="10" dirty="0">
              <a:ln w="12700">
                <a:solidFill>
                  <a:srgbClr val="FFFF00"/>
                </a:solidFill>
                <a:round/>
                <a:headEnd/>
                <a:tailEnd/>
              </a:ln>
              <a:solidFill>
                <a:srgbClr val="FFFF00"/>
              </a:solidFill>
              <a:effectLst>
                <a:outerShdw dist="35921" dir="2700000" sy="50000" kx="2115830" algn="bl" rotWithShape="0">
                  <a:srgbClr val="C0C0C0"/>
                </a:outerShdw>
              </a:effectLst>
              <a:latin typeface="Arial"/>
              <a:cs typeface="Arial"/>
            </a:endParaRPr>
          </a:p>
          <a:p>
            <a:pPr algn="ctr"/>
            <a:endParaRPr lang="en-US" sz="3600" b="1" kern="10" dirty="0">
              <a:ln w="12700">
                <a:solidFill>
                  <a:srgbClr val="FFFF00"/>
                </a:solidFill>
                <a:round/>
                <a:headEnd/>
                <a:tailEnd/>
              </a:ln>
              <a:solidFill>
                <a:srgbClr val="FFFF00"/>
              </a:solidFill>
              <a:effectLst>
                <a:outerShdw dist="35921" dir="2700000" sy="50000" kx="2115830" algn="bl" rotWithShape="0">
                  <a:srgbClr val="C0C0C0"/>
                </a:outerShdw>
              </a:effectLst>
              <a:latin typeface="Arial"/>
              <a:cs typeface="Arial"/>
            </a:endParaRPr>
          </a:p>
        </p:txBody>
      </p:sp>
      <p:sp>
        <p:nvSpPr>
          <p:cNvPr id="4" name="TextBox 3"/>
          <p:cNvSpPr txBox="1"/>
          <p:nvPr/>
        </p:nvSpPr>
        <p:spPr>
          <a:xfrm>
            <a:off x="3500430" y="714356"/>
            <a:ext cx="2928958" cy="707886"/>
          </a:xfrm>
          <a:prstGeom prst="rect">
            <a:avLst/>
          </a:prstGeom>
          <a:noFill/>
        </p:spPr>
        <p:txBody>
          <a:bodyPr wrap="square" rtlCol="0">
            <a:spAutoFit/>
          </a:bodyPr>
          <a:lstStyle/>
          <a:p>
            <a:pPr algn="ctr"/>
            <a:r>
              <a:rPr lang="fa-IR" sz="4000" b="1" dirty="0" smtClean="0">
                <a:latin typeface="Times New Roman" pitchFamily="18" charset="0"/>
                <a:cs typeface="Times New Roman" pitchFamily="18" charset="0"/>
              </a:rPr>
              <a:t> مشاهده</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ppt_x"/>
                                          </p:val>
                                        </p:tav>
                                        <p:tav tm="100000">
                                          <p:val>
                                            <p:strVal val="#ppt_x"/>
                                          </p:val>
                                        </p:tav>
                                      </p:tavLst>
                                    </p:anim>
                                    <p:anim calcmode="lin" valueType="num">
                                      <p:cBhvr additive="base">
                                        <p:cTn id="8" dur="500" fill="hold"/>
                                        <p:tgtEl>
                                          <p:spTgt spid="419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childTnLst>
                                    <p:set>
                                      <p:cBhvr>
                                        <p:cTn id="11" dur="1" fill="hold">
                                          <p:stCondLst>
                                            <p:cond delay="0"/>
                                          </p:stCondLst>
                                        </p:cTn>
                                        <p:tgtEl>
                                          <p:spTgt spid="41986">
                                            <p:txEl>
                                              <p:pRg st="0" end="0"/>
                                            </p:txEl>
                                          </p:spTgt>
                                        </p:tgtEl>
                                        <p:attrNameLst>
                                          <p:attrName>style.visibility</p:attrName>
                                        </p:attrNameLst>
                                      </p:cBhvr>
                                      <p:to>
                                        <p:strVal val="visible"/>
                                      </p:to>
                                    </p:set>
                                    <p:anim calcmode="lin" valueType="num">
                                      <p:cBhvr>
                                        <p:cTn id="12" dur="1000" fill="hold"/>
                                        <p:tgtEl>
                                          <p:spTgt spid="41986">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41986">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4198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198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15" presetClass="entr" presetSubtype="0" fill="hold" grpId="0" nodeType="afterEffect">
                                  <p:stCondLst>
                                    <p:cond delay="0"/>
                                  </p:stCondLst>
                                  <p:childTnLst>
                                    <p:set>
                                      <p:cBhvr>
                                        <p:cTn id="18" dur="1" fill="hold">
                                          <p:stCondLst>
                                            <p:cond delay="0"/>
                                          </p:stCondLst>
                                        </p:cTn>
                                        <p:tgtEl>
                                          <p:spTgt spid="41986">
                                            <p:txEl>
                                              <p:pRg st="1" end="1"/>
                                            </p:txEl>
                                          </p:spTgt>
                                        </p:tgtEl>
                                        <p:attrNameLst>
                                          <p:attrName>style.visibility</p:attrName>
                                        </p:attrNameLst>
                                      </p:cBhvr>
                                      <p:to>
                                        <p:strVal val="visible"/>
                                      </p:to>
                                    </p:set>
                                    <p:anim calcmode="lin" valueType="num">
                                      <p:cBhvr>
                                        <p:cTn id="19" dur="1000" fill="hold"/>
                                        <p:tgtEl>
                                          <p:spTgt spid="41986">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41986">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4198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1986">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autoUpdateAnimBg="0"/>
      <p:bldP spid="4198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normAutofit/>
          </a:bodyPr>
          <a:lstStyle/>
          <a:p>
            <a:pPr algn="ctr"/>
            <a:r>
              <a:rPr lang="fa-IR" sz="4000" dirty="0" smtClean="0">
                <a:solidFill>
                  <a:schemeClr val="tx1"/>
                </a:solidFill>
                <a:latin typeface="Times New Roman" pitchFamily="18" charset="0"/>
                <a:cs typeface="Times New Roman" pitchFamily="18" charset="0"/>
              </a:rPr>
              <a:t>موارد استفاده از روش مشاهده</a:t>
            </a:r>
            <a:endParaRPr lang="en-US" sz="40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28596" y="1928802"/>
            <a:ext cx="8229600" cy="4389120"/>
          </a:xfrm>
        </p:spPr>
        <p:txBody>
          <a:bodyPr>
            <a:normAutofit/>
          </a:bodyPr>
          <a:lstStyle/>
          <a:p>
            <a:pPr algn="r" rtl="1">
              <a:lnSpc>
                <a:spcPct val="150000"/>
              </a:lnSpc>
              <a:buFont typeface="Wingdings" pitchFamily="2" charset="2"/>
              <a:buChar char="v"/>
            </a:pPr>
            <a:r>
              <a:rPr lang="fa-IR" sz="3200" dirty="0" smtClean="0">
                <a:latin typeface="Times New Roman" pitchFamily="18" charset="0"/>
                <a:cs typeface="Times New Roman" pitchFamily="18" charset="0"/>
              </a:rPr>
              <a:t>پدیده مورد مطالعه را نمی توان دستکاری کرد.</a:t>
            </a:r>
          </a:p>
          <a:p>
            <a:pPr algn="r" rtl="1">
              <a:lnSpc>
                <a:spcPct val="150000"/>
              </a:lnSpc>
              <a:buFont typeface="Wingdings" pitchFamily="2" charset="2"/>
              <a:buChar char="v"/>
            </a:pPr>
            <a:r>
              <a:rPr lang="fa-IR" sz="3200" dirty="0" smtClean="0">
                <a:latin typeface="Times New Roman" pitchFamily="18" charset="0"/>
                <a:cs typeface="Times New Roman" pitchFamily="18" charset="0"/>
              </a:rPr>
              <a:t>نمی توان  از روش دیگری استفاده کرد </a:t>
            </a:r>
          </a:p>
          <a:p>
            <a:pPr algn="r" rtl="1">
              <a:lnSpc>
                <a:spcPct val="150000"/>
              </a:lnSpc>
              <a:buFont typeface="Wingdings" pitchFamily="2" charset="2"/>
              <a:buChar char="v"/>
            </a:pPr>
            <a:r>
              <a:rPr lang="fa-IR" sz="3200" dirty="0" smtClean="0">
                <a:latin typeface="Times New Roman" pitchFamily="18" charset="0"/>
                <a:cs typeface="Times New Roman" pitchFamily="18" charset="0"/>
              </a:rPr>
              <a:t>حضور پرسشگر می تواند بر پاسخ پاسخ دهندگان تاثیر بگذارد و باعث شود پاسخگو از بیان واقعیت خودداری کند.</a:t>
            </a:r>
            <a:endParaRPr lang="en-US" sz="32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1143000"/>
          </a:xfrm>
        </p:spPr>
        <p:txBody>
          <a:bodyPr>
            <a:normAutofit/>
          </a:bodyPr>
          <a:lstStyle/>
          <a:p>
            <a:pPr algn="ctr"/>
            <a:r>
              <a:rPr lang="fa-IR" sz="4000" dirty="0" smtClean="0">
                <a:solidFill>
                  <a:schemeClr val="tx1"/>
                </a:solidFill>
                <a:latin typeface="Times New Roman" pitchFamily="18" charset="0"/>
                <a:cs typeface="Times New Roman" pitchFamily="18" charset="0"/>
              </a:rPr>
              <a:t>انواع مشاهده</a:t>
            </a:r>
            <a:endParaRPr lang="en-US" sz="4000" dirty="0">
              <a:solidFill>
                <a:schemeClr val="tx1"/>
              </a:solidFill>
              <a:latin typeface="Times New Roman" pitchFamily="18" charset="0"/>
              <a:cs typeface="Times New Roman" pitchFamily="18" charset="0"/>
            </a:endParaRPr>
          </a:p>
        </p:txBody>
      </p:sp>
      <p:sp>
        <p:nvSpPr>
          <p:cNvPr id="5" name="Content Placeholder 4"/>
          <p:cNvSpPr>
            <a:spLocks noGrp="1"/>
          </p:cNvSpPr>
          <p:nvPr>
            <p:ph idx="1"/>
          </p:nvPr>
        </p:nvSpPr>
        <p:spPr>
          <a:xfrm>
            <a:off x="428596" y="2000240"/>
            <a:ext cx="8229600" cy="4389120"/>
          </a:xfrm>
        </p:spPr>
        <p:txBody>
          <a:bodyPr>
            <a:normAutofit/>
          </a:bodyPr>
          <a:lstStyle/>
          <a:p>
            <a:pPr algn="r" rtl="1">
              <a:lnSpc>
                <a:spcPct val="150000"/>
              </a:lnSpc>
              <a:buClr>
                <a:srgbClr val="FF0000"/>
              </a:buClr>
              <a:buFont typeface="Wingdings" pitchFamily="2" charset="2"/>
              <a:buChar char="v"/>
              <a:defRPr/>
            </a:pPr>
            <a:r>
              <a:rPr lang="fa-IR" sz="3200" dirty="0" smtClean="0">
                <a:cs typeface="B Nazanin" pitchFamily="2" charset="-78"/>
              </a:rPr>
              <a:t>داراي ساختار(ساختاریافته) </a:t>
            </a:r>
          </a:p>
          <a:p>
            <a:pPr algn="r" rtl="1">
              <a:lnSpc>
                <a:spcPct val="150000"/>
              </a:lnSpc>
              <a:buClr>
                <a:srgbClr val="FF0000"/>
              </a:buClr>
              <a:buFont typeface="Wingdings" pitchFamily="2" charset="2"/>
              <a:buChar char="v"/>
              <a:defRPr/>
            </a:pPr>
            <a:r>
              <a:rPr lang="fa-IR" sz="3200" dirty="0" smtClean="0">
                <a:cs typeface="B Nazanin" pitchFamily="2" charset="-78"/>
              </a:rPr>
              <a:t>بدون ساختار ( مشاهده مشاركتي)</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pPr algn="ctr"/>
            <a:r>
              <a:rPr lang="fa-IR" sz="4000" b="1" dirty="0" smtClean="0">
                <a:solidFill>
                  <a:schemeClr val="tx1"/>
                </a:solidFill>
                <a:latin typeface="Times New Roman" pitchFamily="18" charset="0"/>
                <a:ea typeface="+mn-ea"/>
                <a:cs typeface="Times New Roman" pitchFamily="18" charset="0"/>
              </a:rPr>
              <a:t>مشاهده ساختاریافته</a:t>
            </a:r>
            <a:endParaRPr lang="en-US" sz="4000" b="1" dirty="0" smtClean="0">
              <a:solidFill>
                <a:schemeClr val="tx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28596" y="1285860"/>
            <a:ext cx="8229600" cy="4389120"/>
          </a:xfrm>
        </p:spPr>
        <p:txBody>
          <a:bodyPr>
            <a:noAutofit/>
          </a:bodyPr>
          <a:lstStyle/>
          <a:p>
            <a:pPr algn="just" rtl="1">
              <a:buFont typeface="Wingdings" pitchFamily="2" charset="2"/>
              <a:buChar char="v"/>
              <a:defRPr/>
            </a:pPr>
            <a:r>
              <a:rPr lang="ar-SA" sz="3200" dirty="0" smtClean="0">
                <a:latin typeface="Times New Roman" pitchFamily="18" charset="0"/>
                <a:cs typeface="Times New Roman" pitchFamily="18" charset="0"/>
              </a:rPr>
              <a:t>ابتدا بايد مشخص گردد چه </a:t>
            </a:r>
            <a:r>
              <a:rPr lang="fa-IR" sz="3200" dirty="0" smtClean="0">
                <a:latin typeface="Times New Roman" pitchFamily="18" charset="0"/>
                <a:cs typeface="Times New Roman" pitchFamily="18" charset="0"/>
              </a:rPr>
              <a:t>پدیده ای باید </a:t>
            </a:r>
            <a:r>
              <a:rPr lang="ar-SA" sz="3200" dirty="0" smtClean="0">
                <a:latin typeface="Times New Roman" pitchFamily="18" charset="0"/>
                <a:cs typeface="Times New Roman" pitchFamily="18" charset="0"/>
              </a:rPr>
              <a:t>مورد مشاهده قرار گيرد.</a:t>
            </a:r>
            <a:r>
              <a:rPr lang="fa-IR" sz="3200" dirty="0" smtClean="0">
                <a:latin typeface="Times New Roman" pitchFamily="18" charset="0"/>
                <a:cs typeface="Times New Roman" pitchFamily="18" charset="0"/>
              </a:rPr>
              <a:t> </a:t>
            </a:r>
          </a:p>
          <a:p>
            <a:pPr algn="just" rtl="1">
              <a:buFont typeface="Wingdings" pitchFamily="2" charset="2"/>
              <a:buChar char="v"/>
              <a:defRPr/>
            </a:pPr>
            <a:r>
              <a:rPr lang="ar-SA" sz="3200" dirty="0" smtClean="0">
                <a:solidFill>
                  <a:srgbClr val="C00000"/>
                </a:solidFill>
                <a:latin typeface="Times New Roman" pitchFamily="18" charset="0"/>
                <a:cs typeface="Times New Roman" pitchFamily="18" charset="0"/>
              </a:rPr>
              <a:t> اين نوع مشاهده در پژوهش</a:t>
            </a:r>
            <a:r>
              <a:rPr lang="fa-IR" sz="3200" dirty="0" smtClean="0">
                <a:solidFill>
                  <a:srgbClr val="C00000"/>
                </a:solidFill>
                <a:latin typeface="Times New Roman" pitchFamily="18" charset="0"/>
                <a:cs typeface="Times New Roman" pitchFamily="18" charset="0"/>
              </a:rPr>
              <a:t> </a:t>
            </a:r>
            <a:r>
              <a:rPr lang="ar-SA" sz="3200" dirty="0" smtClean="0">
                <a:solidFill>
                  <a:srgbClr val="C00000"/>
                </a:solidFill>
                <a:latin typeface="Times New Roman" pitchFamily="18" charset="0"/>
                <a:cs typeface="Times New Roman" pitchFamily="18" charset="0"/>
              </a:rPr>
              <a:t>هاي</a:t>
            </a:r>
            <a:r>
              <a:rPr lang="fa-IR" sz="3200" dirty="0" smtClean="0">
                <a:solidFill>
                  <a:srgbClr val="C00000"/>
                </a:solidFill>
                <a:latin typeface="Times New Roman" pitchFamily="18" charset="0"/>
                <a:cs typeface="Times New Roman" pitchFamily="18" charset="0"/>
              </a:rPr>
              <a:t>ی</a:t>
            </a:r>
            <a:r>
              <a:rPr lang="ar-SA" sz="3200" dirty="0" smtClean="0">
                <a:solidFill>
                  <a:srgbClr val="C00000"/>
                </a:solidFill>
                <a:latin typeface="Times New Roman" pitchFamily="18" charset="0"/>
                <a:cs typeface="Times New Roman" pitchFamily="18" charset="0"/>
              </a:rPr>
              <a:t> كه موارد مورد مشاهده</a:t>
            </a:r>
            <a:r>
              <a:rPr lang="fa-IR" sz="3200" dirty="0" smtClean="0">
                <a:solidFill>
                  <a:srgbClr val="C00000"/>
                </a:solidFill>
                <a:latin typeface="Times New Roman" pitchFamily="18" charset="0"/>
                <a:cs typeface="Times New Roman" pitchFamily="18" charset="0"/>
              </a:rPr>
              <a:t>،</a:t>
            </a:r>
            <a:r>
              <a:rPr lang="ar-SA" sz="3200" dirty="0" smtClean="0">
                <a:solidFill>
                  <a:srgbClr val="C00000"/>
                </a:solidFill>
                <a:latin typeface="Times New Roman" pitchFamily="18" charset="0"/>
                <a:cs typeface="Times New Roman" pitchFamily="18" charset="0"/>
              </a:rPr>
              <a:t> مقياس</a:t>
            </a:r>
            <a:r>
              <a:rPr lang="fa-IR" sz="3200" dirty="0" smtClean="0">
                <a:solidFill>
                  <a:srgbClr val="C00000"/>
                </a:solidFill>
                <a:latin typeface="Times New Roman" pitchFamily="18" charset="0"/>
                <a:cs typeface="Times New Roman" pitchFamily="18" charset="0"/>
              </a:rPr>
              <a:t> </a:t>
            </a:r>
            <a:r>
              <a:rPr lang="ar-SA" sz="3200" dirty="0" smtClean="0">
                <a:solidFill>
                  <a:srgbClr val="C00000"/>
                </a:solidFill>
                <a:latin typeface="Times New Roman" pitchFamily="18" charset="0"/>
                <a:cs typeface="Times New Roman" pitchFamily="18" charset="0"/>
              </a:rPr>
              <a:t>ها</a:t>
            </a:r>
            <a:r>
              <a:rPr lang="fa-IR" sz="3200" dirty="0" smtClean="0">
                <a:solidFill>
                  <a:srgbClr val="C00000"/>
                </a:solidFill>
                <a:latin typeface="Times New Roman" pitchFamily="18" charset="0"/>
                <a:cs typeface="Times New Roman" pitchFamily="18" charset="0"/>
              </a:rPr>
              <a:t>،</a:t>
            </a:r>
            <a:r>
              <a:rPr lang="ar-SA" sz="3200" dirty="0" smtClean="0">
                <a:solidFill>
                  <a:srgbClr val="C00000"/>
                </a:solidFill>
                <a:latin typeface="Times New Roman" pitchFamily="18" charset="0"/>
                <a:cs typeface="Times New Roman" pitchFamily="18" charset="0"/>
              </a:rPr>
              <a:t> معيارها و تعاريف عمل</a:t>
            </a:r>
            <a:r>
              <a:rPr lang="fa-IR" sz="3200" dirty="0" smtClean="0">
                <a:solidFill>
                  <a:srgbClr val="C00000"/>
                </a:solidFill>
                <a:latin typeface="Times New Roman" pitchFamily="18" charset="0"/>
                <a:cs typeface="Times New Roman" pitchFamily="18" charset="0"/>
              </a:rPr>
              <a:t>ی</a:t>
            </a:r>
            <a:r>
              <a:rPr lang="ar-SA" sz="3200" dirty="0" smtClean="0">
                <a:solidFill>
                  <a:srgbClr val="C00000"/>
                </a:solidFill>
                <a:latin typeface="Times New Roman" pitchFamily="18" charset="0"/>
                <a:cs typeface="Times New Roman" pitchFamily="18" charset="0"/>
              </a:rPr>
              <a:t> مشخص داشته باشد مورد استفاده قرار م</a:t>
            </a:r>
            <a:r>
              <a:rPr lang="fa-IR" sz="3200" dirty="0" smtClean="0">
                <a:solidFill>
                  <a:srgbClr val="C00000"/>
                </a:solidFill>
                <a:latin typeface="Times New Roman" pitchFamily="18" charset="0"/>
                <a:cs typeface="Times New Roman" pitchFamily="18" charset="0"/>
              </a:rPr>
              <a:t>ی</a:t>
            </a:r>
            <a:r>
              <a:rPr lang="ar-SA" sz="3200" dirty="0" smtClean="0">
                <a:solidFill>
                  <a:srgbClr val="C00000"/>
                </a:solidFill>
                <a:latin typeface="Times New Roman" pitchFamily="18" charset="0"/>
                <a:cs typeface="Times New Roman" pitchFamily="18" charset="0"/>
              </a:rPr>
              <a:t>‏گيرد.</a:t>
            </a:r>
            <a:r>
              <a:rPr lang="fa-IR" sz="3200" dirty="0" smtClean="0">
                <a:solidFill>
                  <a:srgbClr val="C00000"/>
                </a:solidFill>
                <a:latin typeface="Times New Roman" pitchFamily="18" charset="0"/>
                <a:cs typeface="Times New Roman" pitchFamily="18" charset="0"/>
              </a:rPr>
              <a:t> </a:t>
            </a:r>
          </a:p>
          <a:p>
            <a:pPr algn="just" rtl="1">
              <a:buFont typeface="Wingdings" pitchFamily="2" charset="2"/>
              <a:buChar char="v"/>
              <a:defRPr/>
            </a:pPr>
            <a:r>
              <a:rPr lang="ar-SA" sz="3200" dirty="0" smtClean="0">
                <a:solidFill>
                  <a:srgbClr val="C00000"/>
                </a:solidFill>
                <a:latin typeface="Times New Roman" pitchFamily="18" charset="0"/>
                <a:cs typeface="Times New Roman" pitchFamily="18" charset="0"/>
              </a:rPr>
              <a:t>در بيشتر موارد </a:t>
            </a:r>
            <a:r>
              <a:rPr lang="fa-IR" sz="3200" dirty="0" smtClean="0">
                <a:solidFill>
                  <a:srgbClr val="C00000"/>
                </a:solidFill>
                <a:latin typeface="Times New Roman" pitchFamily="18" charset="0"/>
                <a:cs typeface="Times New Roman" pitchFamily="18" charset="0"/>
              </a:rPr>
              <a:t>پژوهشگر از:</a:t>
            </a:r>
          </a:p>
          <a:p>
            <a:pPr algn="just" rtl="1">
              <a:buFont typeface="Wingdings" pitchFamily="2" charset="2"/>
              <a:buChar char="v"/>
              <a:defRPr/>
            </a:pPr>
            <a:r>
              <a:rPr lang="fa-IR" sz="3200" dirty="0" smtClean="0">
                <a:solidFill>
                  <a:srgbClr val="C00000"/>
                </a:solidFill>
                <a:latin typeface="Times New Roman" pitchFamily="18" charset="0"/>
                <a:cs typeface="Times New Roman" pitchFamily="18" charset="0"/>
              </a:rPr>
              <a:t>1.</a:t>
            </a:r>
            <a:r>
              <a:rPr lang="ar-SA" sz="3200" dirty="0" smtClean="0">
                <a:solidFill>
                  <a:srgbClr val="C00000"/>
                </a:solidFill>
                <a:latin typeface="Times New Roman" pitchFamily="18" charset="0"/>
                <a:cs typeface="Times New Roman" pitchFamily="18" charset="0"/>
              </a:rPr>
              <a:t>يك </a:t>
            </a:r>
            <a:r>
              <a:rPr lang="fa-IR" sz="3200" dirty="0" smtClean="0">
                <a:solidFill>
                  <a:srgbClr val="C00000"/>
                </a:solidFill>
                <a:latin typeface="Times New Roman" pitchFamily="18" charset="0"/>
                <a:cs typeface="Times New Roman" pitchFamily="18" charset="0"/>
              </a:rPr>
              <a:t>چک </a:t>
            </a:r>
            <a:r>
              <a:rPr lang="ar-SA" sz="3200" dirty="0" smtClean="0">
                <a:solidFill>
                  <a:srgbClr val="C00000"/>
                </a:solidFill>
                <a:latin typeface="Times New Roman" pitchFamily="18" charset="0"/>
                <a:cs typeface="Times New Roman" pitchFamily="18" charset="0"/>
              </a:rPr>
              <a:t>ليست </a:t>
            </a:r>
            <a:r>
              <a:rPr lang="fa-IR" sz="3200" dirty="0" smtClean="0">
                <a:solidFill>
                  <a:srgbClr val="C00000"/>
                </a:solidFill>
                <a:latin typeface="Times New Roman" pitchFamily="18" charset="0"/>
                <a:cs typeface="Times New Roman" pitchFamily="18" charset="0"/>
              </a:rPr>
              <a:t>جهت </a:t>
            </a:r>
            <a:r>
              <a:rPr lang="fa-IR" sz="3200" dirty="0" smtClean="0">
                <a:latin typeface="Times New Roman" pitchFamily="18" charset="0"/>
                <a:cs typeface="Times New Roman" pitchFamily="18" charset="0"/>
              </a:rPr>
              <a:t>ثبت یک رویداد، دفعات و طول مدت رفتار، استفاده می کند.</a:t>
            </a:r>
          </a:p>
          <a:p>
            <a:pPr algn="just" rtl="1">
              <a:buFont typeface="Wingdings" pitchFamily="2" charset="2"/>
              <a:buChar char="v"/>
              <a:defRPr/>
            </a:pPr>
            <a:r>
              <a:rPr lang="fa-IR" sz="3200" dirty="0" smtClean="0">
                <a:latin typeface="Times New Roman" pitchFamily="18" charset="0"/>
                <a:cs typeface="Times New Roman" pitchFamily="18" charset="0"/>
              </a:rPr>
              <a:t>2.یک </a:t>
            </a:r>
            <a:r>
              <a:rPr lang="fa-IR" sz="3200" dirty="0" smtClean="0">
                <a:solidFill>
                  <a:srgbClr val="C00000"/>
                </a:solidFill>
                <a:latin typeface="Times New Roman" pitchFamily="18" charset="0"/>
                <a:cs typeface="Times New Roman" pitchFamily="18" charset="0"/>
              </a:rPr>
              <a:t>مقیاس درجه بندی </a:t>
            </a:r>
            <a:r>
              <a:rPr lang="fa-IR" sz="3200" dirty="0" smtClean="0">
                <a:latin typeface="Times New Roman" pitchFamily="18" charset="0"/>
                <a:cs typeface="Times New Roman" pitchFamily="18" charset="0"/>
              </a:rPr>
              <a:t>شده برای درجه بندی بعضی از پدیده ها در بعد مورد نظر استفاده می کند</a:t>
            </a:r>
          </a:p>
          <a:p>
            <a:pPr algn="just" rtl="1">
              <a:buFont typeface="Wingdings" pitchFamily="2" charset="2"/>
              <a:buChar char="v"/>
              <a:defRPr/>
            </a:pPr>
            <a:endParaRPr lang="fa-IR" sz="3200" dirty="0" smtClean="0">
              <a:latin typeface="Times New Roman" pitchFamily="18" charset="0"/>
              <a:cs typeface="Times New Roman" pitchFamily="18" charset="0"/>
            </a:endParaRPr>
          </a:p>
          <a:p>
            <a:pPr algn="just" rtl="1">
              <a:buFont typeface="Wingdings" pitchFamily="2" charset="2"/>
              <a:buChar char="v"/>
              <a:defRPr/>
            </a:pPr>
            <a:endParaRPr lang="ar-SA" sz="3200" dirty="0" smtClean="0">
              <a:solidFill>
                <a:srgbClr val="C00000"/>
              </a:solidFill>
              <a:latin typeface="Times New Roman" pitchFamily="18" charset="0"/>
              <a:cs typeface="Times New Roman" pitchFamily="18" charset="0"/>
            </a:endParaRPr>
          </a:p>
          <a:p>
            <a:pPr>
              <a:buFont typeface="Wingdings" pitchFamily="2" charset="2"/>
              <a:buChar char="v"/>
            </a:pPr>
            <a:endParaRPr lang="en-US" sz="3200"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smtClean="0">
                <a:solidFill>
                  <a:schemeClr val="tx1"/>
                </a:solidFill>
                <a:latin typeface="Times New Roman" pitchFamily="18" charset="0"/>
                <a:cs typeface="Times New Roman" pitchFamily="18" charset="0"/>
              </a:rPr>
              <a:t>مشاهده بدون ساختار  </a:t>
            </a:r>
            <a:r>
              <a:rPr lang="en-US" b="1" dirty="0" smtClean="0">
                <a:solidFill>
                  <a:schemeClr val="tx1"/>
                </a:solidFill>
                <a:latin typeface="Times New Roman" pitchFamily="18" charset="0"/>
                <a:cs typeface="Times New Roman" pitchFamily="18" charset="0"/>
              </a:rPr>
              <a:t/>
            </a:r>
            <a:br>
              <a:rPr lang="en-US" b="1" dirty="0" smtClean="0">
                <a:solidFill>
                  <a:schemeClr val="tx1"/>
                </a:solidFill>
                <a:latin typeface="Times New Roman" pitchFamily="18" charset="0"/>
                <a:cs typeface="Times New Roman" pitchFamily="18" charset="0"/>
              </a:rPr>
            </a:br>
            <a:endParaRPr lang="en-US" b="1" dirty="0">
              <a:latin typeface="Times New Roman" pitchFamily="18" charset="0"/>
              <a:cs typeface="Times New Roman" pitchFamily="18" charset="0"/>
            </a:endParaRPr>
          </a:p>
        </p:txBody>
      </p:sp>
      <p:sp>
        <p:nvSpPr>
          <p:cNvPr id="3" name="Content Placeholder 2"/>
          <p:cNvSpPr>
            <a:spLocks noGrp="1"/>
          </p:cNvSpPr>
          <p:nvPr>
            <p:ph idx="1"/>
          </p:nvPr>
        </p:nvSpPr>
        <p:spPr>
          <a:xfrm>
            <a:off x="428596" y="1428736"/>
            <a:ext cx="8229600" cy="4389120"/>
          </a:xfrm>
        </p:spPr>
        <p:txBody>
          <a:bodyPr>
            <a:noAutofit/>
          </a:bodyPr>
          <a:lstStyle/>
          <a:p>
            <a:pPr algn="r" rtl="1">
              <a:lnSpc>
                <a:spcPct val="150000"/>
              </a:lnSpc>
              <a:buFontTx/>
              <a:buNone/>
              <a:defRPr/>
            </a:pPr>
            <a:r>
              <a:rPr lang="ar-SA" sz="3200" dirty="0" smtClean="0">
                <a:latin typeface="Times New Roman" pitchFamily="18" charset="0"/>
                <a:cs typeface="Times New Roman" pitchFamily="18" charset="0"/>
              </a:rPr>
              <a:t>مشاهدات سطح</a:t>
            </a:r>
            <a:r>
              <a:rPr lang="fa-IR" sz="3200" dirty="0" smtClean="0">
                <a:latin typeface="Times New Roman" pitchFamily="18" charset="0"/>
                <a:cs typeface="Times New Roman" pitchFamily="18" charset="0"/>
              </a:rPr>
              <a:t>ی</a:t>
            </a:r>
            <a:r>
              <a:rPr lang="ar-SA" sz="3200" dirty="0" smtClean="0">
                <a:latin typeface="Times New Roman" pitchFamily="18" charset="0"/>
                <a:cs typeface="Times New Roman" pitchFamily="18" charset="0"/>
              </a:rPr>
              <a:t> و نامنظم و فاقد برنامه‏ريز</a:t>
            </a:r>
            <a:r>
              <a:rPr lang="fa-IR" sz="3200" dirty="0" smtClean="0">
                <a:latin typeface="Times New Roman" pitchFamily="18" charset="0"/>
                <a:cs typeface="Times New Roman" pitchFamily="18" charset="0"/>
              </a:rPr>
              <a:t>ی</a:t>
            </a:r>
            <a:r>
              <a:rPr lang="ar-SA" sz="3200" dirty="0" smtClean="0">
                <a:latin typeface="Times New Roman" pitchFamily="18" charset="0"/>
                <a:cs typeface="Times New Roman" pitchFamily="18" charset="0"/>
              </a:rPr>
              <a:t> است</a:t>
            </a:r>
            <a:r>
              <a:rPr lang="fa-IR" sz="3200" dirty="0" smtClean="0">
                <a:latin typeface="Times New Roman" pitchFamily="18" charset="0"/>
                <a:cs typeface="Times New Roman" pitchFamily="18" charset="0"/>
              </a:rPr>
              <a:t>.</a:t>
            </a:r>
            <a:endParaRPr lang="ar-SA" sz="3200" dirty="0" smtClean="0">
              <a:latin typeface="Times New Roman" pitchFamily="18" charset="0"/>
              <a:cs typeface="Times New Roman" pitchFamily="18" charset="0"/>
            </a:endParaRPr>
          </a:p>
          <a:p>
            <a:pPr algn="just" rtl="1">
              <a:lnSpc>
                <a:spcPct val="150000"/>
              </a:lnSpc>
              <a:buFontTx/>
              <a:buChar char="-"/>
              <a:defRPr/>
            </a:pPr>
            <a:r>
              <a:rPr lang="ar-SA" sz="3200" dirty="0" smtClean="0">
                <a:solidFill>
                  <a:srgbClr val="C00000"/>
                </a:solidFill>
                <a:latin typeface="Times New Roman" pitchFamily="18" charset="0"/>
                <a:cs typeface="Times New Roman" pitchFamily="18" charset="0"/>
              </a:rPr>
              <a:t>مشاهده خود</a:t>
            </a:r>
            <a:r>
              <a:rPr lang="fa-IR" sz="3200" dirty="0" smtClean="0">
                <a:solidFill>
                  <a:srgbClr val="C00000"/>
                </a:solidFill>
                <a:latin typeface="Times New Roman" pitchFamily="18" charset="0"/>
                <a:cs typeface="Times New Roman" pitchFamily="18" charset="0"/>
              </a:rPr>
              <a:t> </a:t>
            </a:r>
            <a:r>
              <a:rPr lang="ar-SA" sz="3200" dirty="0" smtClean="0">
                <a:solidFill>
                  <a:srgbClr val="C00000"/>
                </a:solidFill>
                <a:latin typeface="Times New Roman" pitchFamily="18" charset="0"/>
                <a:cs typeface="Times New Roman" pitchFamily="18" charset="0"/>
              </a:rPr>
              <a:t>بخود و ثبت آنچه كه مشاهده شده</a:t>
            </a:r>
            <a:r>
              <a:rPr lang="fa-IR" sz="3200" dirty="0" smtClean="0">
                <a:solidFill>
                  <a:srgbClr val="C00000"/>
                </a:solidFill>
                <a:latin typeface="Times New Roman" pitchFamily="18" charset="0"/>
                <a:cs typeface="Times New Roman" pitchFamily="18" charset="0"/>
              </a:rPr>
              <a:t>،</a:t>
            </a:r>
            <a:r>
              <a:rPr lang="ar-SA" sz="3200" dirty="0" smtClean="0">
                <a:solidFill>
                  <a:srgbClr val="C00000"/>
                </a:solidFill>
                <a:latin typeface="Times New Roman" pitchFamily="18" charset="0"/>
                <a:cs typeface="Times New Roman" pitchFamily="18" charset="0"/>
              </a:rPr>
              <a:t> بدو</a:t>
            </a:r>
            <a:r>
              <a:rPr lang="fa-IR" sz="3200" dirty="0" smtClean="0">
                <a:solidFill>
                  <a:srgbClr val="C00000"/>
                </a:solidFill>
                <a:latin typeface="Times New Roman" pitchFamily="18" charset="0"/>
                <a:cs typeface="Times New Roman" pitchFamily="18" charset="0"/>
              </a:rPr>
              <a:t>ن </a:t>
            </a:r>
            <a:r>
              <a:rPr lang="ar-SA" sz="3200" dirty="0" smtClean="0">
                <a:solidFill>
                  <a:srgbClr val="C00000"/>
                </a:solidFill>
                <a:latin typeface="Times New Roman" pitchFamily="18" charset="0"/>
                <a:cs typeface="Times New Roman" pitchFamily="18" charset="0"/>
              </a:rPr>
              <a:t>برنامه‏ريز</a:t>
            </a:r>
            <a:r>
              <a:rPr lang="fa-IR" sz="3200" dirty="0" smtClean="0">
                <a:solidFill>
                  <a:srgbClr val="C00000"/>
                </a:solidFill>
                <a:latin typeface="Times New Roman" pitchFamily="18" charset="0"/>
                <a:cs typeface="Times New Roman" pitchFamily="18" charset="0"/>
              </a:rPr>
              <a:t>ی</a:t>
            </a:r>
            <a:r>
              <a:rPr lang="ar-SA" sz="3200" dirty="0" smtClean="0">
                <a:solidFill>
                  <a:srgbClr val="C00000"/>
                </a:solidFill>
                <a:latin typeface="Times New Roman" pitchFamily="18" charset="0"/>
                <a:cs typeface="Times New Roman" pitchFamily="18" charset="0"/>
              </a:rPr>
              <a:t> قبل</a:t>
            </a:r>
            <a:r>
              <a:rPr lang="fa-IR" sz="3200" dirty="0" smtClean="0">
                <a:solidFill>
                  <a:srgbClr val="C00000"/>
                </a:solidFill>
                <a:latin typeface="Times New Roman" pitchFamily="18" charset="0"/>
                <a:cs typeface="Times New Roman" pitchFamily="18" charset="0"/>
              </a:rPr>
              <a:t>ی</a:t>
            </a:r>
            <a:r>
              <a:rPr lang="ar-SA" sz="3200" dirty="0" smtClean="0">
                <a:solidFill>
                  <a:srgbClr val="C00000"/>
                </a:solidFill>
                <a:latin typeface="Times New Roman" pitchFamily="18" charset="0"/>
                <a:cs typeface="Times New Roman" pitchFamily="18" charset="0"/>
              </a:rPr>
              <a:t>.</a:t>
            </a:r>
            <a:endParaRPr lang="fa-IR" sz="3200" dirty="0" smtClean="0">
              <a:solidFill>
                <a:srgbClr val="C00000"/>
              </a:solidFill>
              <a:latin typeface="Times New Roman" pitchFamily="18" charset="0"/>
              <a:cs typeface="Times New Roman" pitchFamily="18" charset="0"/>
            </a:endParaRPr>
          </a:p>
          <a:p>
            <a:pPr algn="just" rtl="1">
              <a:lnSpc>
                <a:spcPct val="150000"/>
              </a:lnSpc>
              <a:buFontTx/>
              <a:buChar char="-"/>
              <a:defRPr/>
            </a:pPr>
            <a:r>
              <a:rPr lang="fa-IR" sz="3200" dirty="0" smtClean="0">
                <a:solidFill>
                  <a:srgbClr val="C00000"/>
                </a:solidFill>
                <a:latin typeface="Times New Roman" pitchFamily="18" charset="0"/>
                <a:cs typeface="Times New Roman" pitchFamily="18" charset="0"/>
              </a:rPr>
              <a:t>مشاهده بدون ساختاراین اجازه را به محققین می دهد تا دنیا را همان گونه که مشارکت کنندگان در مطالعه آن را می بینند، دیده و درک غنی و مناسبی از پدیده مورد نظر  داشته باشند.</a:t>
            </a:r>
            <a:endParaRPr lang="en-US" sz="3200" dirty="0" smtClean="0">
              <a:solidFill>
                <a:srgbClr val="C00000"/>
              </a:solidFill>
              <a:latin typeface="Times New Roman" pitchFamily="18" charset="0"/>
              <a:cs typeface="Times New Roman" pitchFamily="18" charset="0"/>
            </a:endParaRPr>
          </a:p>
          <a:p>
            <a:endParaRPr lang="en-US" sz="32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143000"/>
          </a:xfrm>
        </p:spPr>
        <p:txBody>
          <a:bodyPr>
            <a:normAutofit/>
          </a:bodyPr>
          <a:lstStyle/>
          <a:p>
            <a:pPr algn="ctr"/>
            <a:r>
              <a:rPr lang="fa-IR" sz="4000" b="1" dirty="0" smtClean="0">
                <a:solidFill>
                  <a:schemeClr val="tx2">
                    <a:lumMod val="75000"/>
                  </a:schemeClr>
                </a:solidFill>
                <a:latin typeface="Times New Roman" pitchFamily="18" charset="0"/>
                <a:cs typeface="Times New Roman" pitchFamily="18" charset="0"/>
              </a:rPr>
              <a:t>ثبت مشاهدات</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285720" y="1935480"/>
            <a:ext cx="8715436" cy="4389120"/>
          </a:xfrm>
        </p:spPr>
        <p:txBody>
          <a:bodyPr>
            <a:noAutofit/>
          </a:bodyPr>
          <a:lstStyle/>
          <a:p>
            <a:pPr algn="r" rtl="1">
              <a:lnSpc>
                <a:spcPct val="150000"/>
              </a:lnSpc>
              <a:buFont typeface="Wingdings" pitchFamily="2" charset="2"/>
              <a:buChar char="v"/>
              <a:defRPr/>
            </a:pPr>
            <a:r>
              <a:rPr lang="fa-IR" sz="2800" dirty="0" smtClean="0">
                <a:latin typeface="Times New Roman" pitchFamily="18" charset="0"/>
                <a:cs typeface="Times New Roman" pitchFamily="18" charset="0"/>
              </a:rPr>
              <a:t> متداولترین شکل در ثبت مطالعات مشاهده ای، </a:t>
            </a:r>
            <a:r>
              <a:rPr lang="fa-IR" sz="2800" b="1" dirty="0" smtClean="0">
                <a:solidFill>
                  <a:srgbClr val="FF0000"/>
                </a:solidFill>
                <a:latin typeface="Times New Roman" pitchFamily="18" charset="0"/>
                <a:cs typeface="Times New Roman" pitchFamily="18" charset="0"/>
              </a:rPr>
              <a:t>گزارش و یادداشت  </a:t>
            </a:r>
            <a:r>
              <a:rPr lang="fa-IR" sz="2800" dirty="0" smtClean="0">
                <a:latin typeface="Times New Roman" pitchFamily="18" charset="0"/>
                <a:cs typeface="Times New Roman" pitchFamily="18" charset="0"/>
              </a:rPr>
              <a:t>است. </a:t>
            </a:r>
          </a:p>
          <a:p>
            <a:pPr algn="r" rtl="1">
              <a:lnSpc>
                <a:spcPct val="150000"/>
              </a:lnSpc>
              <a:buFont typeface="Wingdings" pitchFamily="2" charset="2"/>
              <a:buChar char="v"/>
              <a:defRPr/>
            </a:pPr>
            <a:r>
              <a:rPr lang="fa-IR" sz="2800" dirty="0" smtClean="0">
                <a:latin typeface="Times New Roman" pitchFamily="18" charset="0"/>
                <a:cs typeface="Times New Roman" pitchFamily="18" charset="0"/>
              </a:rPr>
              <a:t>یک </a:t>
            </a:r>
            <a:r>
              <a:rPr lang="fa-IR" sz="2800" dirty="0" smtClean="0">
                <a:solidFill>
                  <a:srgbClr val="C00000"/>
                </a:solidFill>
                <a:latin typeface="Times New Roman" pitchFamily="18" charset="0"/>
                <a:cs typeface="Times New Roman" pitchFamily="18" charset="0"/>
              </a:rPr>
              <a:t>گزارش</a:t>
            </a:r>
            <a:r>
              <a:rPr lang="fa-IR" sz="2800" dirty="0" smtClean="0">
                <a:latin typeface="Times New Roman" pitchFamily="18" charset="0"/>
                <a:cs typeface="Times New Roman" pitchFamily="18" charset="0"/>
              </a:rPr>
              <a:t> و یا </a:t>
            </a:r>
            <a:r>
              <a:rPr lang="fa-IR" sz="2800" dirty="0" smtClean="0">
                <a:solidFill>
                  <a:srgbClr val="C00000"/>
                </a:solidFill>
                <a:latin typeface="Times New Roman" pitchFamily="18" charset="0"/>
                <a:cs typeface="Times New Roman" pitchFamily="18" charset="0"/>
              </a:rPr>
              <a:t>یادداشت عرصه </a:t>
            </a:r>
            <a:r>
              <a:rPr lang="fa-IR" sz="2800" dirty="0" smtClean="0">
                <a:latin typeface="Times New Roman" pitchFamily="18" charset="0"/>
                <a:cs typeface="Times New Roman" pitchFamily="18" charset="0"/>
              </a:rPr>
              <a:t>ثبت دقیق حوادث و گفتگو ها  است</a:t>
            </a:r>
          </a:p>
          <a:p>
            <a:pPr algn="r" rtl="1">
              <a:lnSpc>
                <a:spcPct val="150000"/>
              </a:lnSpc>
              <a:buFont typeface="Wingdings" pitchFamily="2" charset="2"/>
              <a:buChar char="v"/>
              <a:defRPr/>
            </a:pPr>
            <a:r>
              <a:rPr lang="fa-IR" sz="2800" dirty="0" smtClean="0">
                <a:latin typeface="Times New Roman" pitchFamily="18" charset="0"/>
                <a:cs typeface="Times New Roman" pitchFamily="18" charset="0"/>
              </a:rPr>
              <a:t>اطلاعاتی مانند زمان، مکان، فعالیت و گفتگو باید تا حد ممکن به طور کامل ثبت شوند.</a:t>
            </a:r>
            <a:endParaRPr lang="en-US" sz="2800" dirty="0" smtClean="0">
              <a:latin typeface="Times New Roman" pitchFamily="18" charset="0"/>
              <a:cs typeface="Times New Roman" pitchFamily="18" charset="0"/>
            </a:endParaRPr>
          </a:p>
          <a:p>
            <a:pPr algn="r" rtl="1">
              <a:lnSpc>
                <a:spcPct val="150000"/>
              </a:lnSpc>
              <a:buFont typeface="Wingdings" pitchFamily="2" charset="2"/>
              <a:buChar char="v"/>
            </a:pPr>
            <a:endParaRPr lang="en-US" sz="28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noAutofit/>
          </a:bodyPr>
          <a:lstStyle/>
          <a:p>
            <a:pPr algn="ctr"/>
            <a:r>
              <a:rPr lang="fa-IR" sz="4000" dirty="0" smtClean="0">
                <a:solidFill>
                  <a:schemeClr val="tx1"/>
                </a:solidFill>
                <a:latin typeface="Times New Roman" pitchFamily="18" charset="0"/>
                <a:cs typeface="Times New Roman" pitchFamily="18" charset="0"/>
              </a:rPr>
              <a:t>نکاتی که در مشاهده باید  مورد توجه قرار داد.</a:t>
            </a:r>
            <a:endParaRPr lang="en-US" sz="40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28596" y="1714488"/>
            <a:ext cx="8229600" cy="4389120"/>
          </a:xfrm>
        </p:spPr>
        <p:txBody>
          <a:bodyPr/>
          <a:lstStyle/>
          <a:p>
            <a:pPr marL="0" indent="0" algn="just" rtl="1">
              <a:lnSpc>
                <a:spcPct val="150000"/>
              </a:lnSpc>
              <a:buNone/>
              <a:defRPr/>
            </a:pPr>
            <a:r>
              <a:rPr lang="fa-IR" dirty="0" smtClean="0">
                <a:latin typeface="Times New Roman" pitchFamily="18" charset="0"/>
                <a:cs typeface="Times New Roman" pitchFamily="18" charset="0"/>
              </a:rPr>
              <a:t>1. </a:t>
            </a:r>
            <a:r>
              <a:rPr lang="ar-SA" dirty="0" smtClean="0">
                <a:latin typeface="Times New Roman" pitchFamily="18" charset="0"/>
                <a:cs typeface="Times New Roman" pitchFamily="18" charset="0"/>
              </a:rPr>
              <a:t>مشاهده </a:t>
            </a:r>
            <a:r>
              <a:rPr lang="ar-SA" dirty="0" smtClean="0">
                <a:latin typeface="Times New Roman" pitchFamily="18" charset="0"/>
                <a:cs typeface="Times New Roman" pitchFamily="18" charset="0"/>
              </a:rPr>
              <a:t>گر بايد حقايق را بيان كند و از برداشت شخصي دوري كند .</a:t>
            </a:r>
          </a:p>
          <a:p>
            <a:pPr marL="0" indent="0" algn="just" rtl="1">
              <a:lnSpc>
                <a:spcPct val="150000"/>
              </a:lnSpc>
              <a:buNone/>
              <a:defRPr/>
            </a:pPr>
            <a:r>
              <a:rPr lang="ar-SA" dirty="0" smtClean="0">
                <a:latin typeface="Times New Roman" pitchFamily="18" charset="0"/>
                <a:cs typeface="Times New Roman" pitchFamily="18" charset="0"/>
              </a:rPr>
              <a:t>2- ياد</a:t>
            </a:r>
            <a:r>
              <a:rPr lang="fa-IR" dirty="0" smtClean="0">
                <a:latin typeface="Times New Roman" pitchFamily="18" charset="0"/>
                <a:cs typeface="Times New Roman" pitchFamily="18" charset="0"/>
              </a:rPr>
              <a:t>دا</a:t>
            </a:r>
            <a:r>
              <a:rPr lang="ar-SA" dirty="0" smtClean="0">
                <a:latin typeface="Times New Roman" pitchFamily="18" charset="0"/>
                <a:cs typeface="Times New Roman" pitchFamily="18" charset="0"/>
              </a:rPr>
              <a:t>شت</a:t>
            </a:r>
            <a:r>
              <a:rPr lang="fa-IR" dirty="0" smtClean="0">
                <a:latin typeface="Times New Roman" pitchFamily="18" charset="0"/>
                <a:cs typeface="Times New Roman" pitchFamily="18" charset="0"/>
              </a:rPr>
              <a:t> </a:t>
            </a:r>
            <a:r>
              <a:rPr lang="ar-SA" dirty="0" smtClean="0">
                <a:latin typeface="Times New Roman" pitchFamily="18" charset="0"/>
                <a:cs typeface="Times New Roman" pitchFamily="18" charset="0"/>
              </a:rPr>
              <a:t>ها بايد به صورت جامع , كامل و</a:t>
            </a:r>
            <a:r>
              <a:rPr lang="en-US" dirty="0" smtClean="0">
                <a:latin typeface="Times New Roman" pitchFamily="18" charset="0"/>
                <a:cs typeface="Times New Roman" pitchFamily="18" charset="0"/>
              </a:rPr>
              <a:t> </a:t>
            </a:r>
            <a:r>
              <a:rPr lang="ar-SA" dirty="0" smtClean="0">
                <a:latin typeface="Times New Roman" pitchFamily="18" charset="0"/>
                <a:cs typeface="Times New Roman" pitchFamily="18" charset="0"/>
              </a:rPr>
              <a:t>در كوتاه</a:t>
            </a:r>
            <a:r>
              <a:rPr lang="fa-IR" dirty="0" smtClean="0">
                <a:latin typeface="Times New Roman" pitchFamily="18" charset="0"/>
                <a:cs typeface="Times New Roman" pitchFamily="18" charset="0"/>
              </a:rPr>
              <a:t> </a:t>
            </a:r>
            <a:r>
              <a:rPr lang="ar-SA" dirty="0" smtClean="0">
                <a:latin typeface="Times New Roman" pitchFamily="18" charset="0"/>
                <a:cs typeface="Times New Roman" pitchFamily="18" charset="0"/>
              </a:rPr>
              <a:t>ترين فاصله  بعد از مشاهده انجام گيرد .</a:t>
            </a:r>
          </a:p>
          <a:p>
            <a:pPr marL="0" indent="0" algn="just" rtl="1">
              <a:lnSpc>
                <a:spcPct val="150000"/>
              </a:lnSpc>
              <a:buNone/>
              <a:defRPr/>
            </a:pPr>
            <a:r>
              <a:rPr lang="ar-SA" dirty="0" smtClean="0">
                <a:latin typeface="Times New Roman" pitchFamily="18" charset="0"/>
                <a:cs typeface="Times New Roman" pitchFamily="18" charset="0"/>
              </a:rPr>
              <a:t>3- مشاهده گر بايد با كمك وسايلي همچون فيلم , عكس ... اطلاعات وسيعي را جمع آوري كند .</a:t>
            </a:r>
          </a:p>
          <a:p>
            <a:pPr marL="0" indent="0" algn="just" rtl="1">
              <a:lnSpc>
                <a:spcPct val="150000"/>
              </a:lnSpc>
              <a:buNone/>
              <a:defRPr/>
            </a:pPr>
            <a:r>
              <a:rPr lang="ar-SA" dirty="0" smtClean="0">
                <a:latin typeface="Times New Roman" pitchFamily="18" charset="0"/>
                <a:cs typeface="Times New Roman" pitchFamily="18" charset="0"/>
              </a:rPr>
              <a:t>4- نكات كم اهميت و پر اهميت را از هم جدا كند .</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357158" y="1857364"/>
            <a:ext cx="8486780" cy="4114800"/>
          </a:xfrm>
        </p:spPr>
        <p:txBody>
          <a:bodyPr>
            <a:normAutofit/>
          </a:bodyPr>
          <a:lstStyle/>
          <a:p>
            <a:pPr algn="r" rtl="1" eaLnBrk="1" hangingPunct="1">
              <a:buFont typeface="Wingdings" pitchFamily="2" charset="2"/>
              <a:buChar char="v"/>
              <a:defRPr/>
            </a:pPr>
            <a:r>
              <a:rPr lang="fa-IR" sz="3600" dirty="0" smtClean="0">
                <a:latin typeface="Times New Roman" pitchFamily="18" charset="0"/>
                <a:cs typeface="Times New Roman" pitchFamily="18" charset="0"/>
              </a:rPr>
              <a:t> در موقعیت های مختلف و متعدد مورد استفاده قرار می گیرد و کاربرد وسیعی دارد.</a:t>
            </a:r>
          </a:p>
          <a:p>
            <a:pPr algn="r" rtl="1" eaLnBrk="1" hangingPunct="1">
              <a:buFont typeface="Wingdings" pitchFamily="2" charset="2"/>
              <a:buChar char="v"/>
              <a:defRPr/>
            </a:pPr>
            <a:r>
              <a:rPr lang="ar-SA" sz="3600" dirty="0" smtClean="0">
                <a:latin typeface="Times New Roman" pitchFamily="18" charset="0"/>
                <a:cs typeface="Times New Roman" pitchFamily="18" charset="0"/>
              </a:rPr>
              <a:t>اعتباريا روايي قابل توجه اطلاعات </a:t>
            </a:r>
            <a:r>
              <a:rPr lang="fa-IR" sz="3600" dirty="0" smtClean="0">
                <a:latin typeface="Times New Roman" pitchFamily="18" charset="0"/>
                <a:cs typeface="Times New Roman" pitchFamily="18" charset="0"/>
              </a:rPr>
              <a:t>مورد مشاهده</a:t>
            </a:r>
            <a:endParaRPr lang="ar-SA" sz="3600" dirty="0" smtClean="0">
              <a:latin typeface="Times New Roman" pitchFamily="18" charset="0"/>
              <a:cs typeface="Times New Roman" pitchFamily="18" charset="0"/>
            </a:endParaRPr>
          </a:p>
          <a:p>
            <a:pPr algn="r" rtl="1" eaLnBrk="1" hangingPunct="1">
              <a:buFont typeface="Wingdings" pitchFamily="2" charset="2"/>
              <a:buChar char="v"/>
              <a:defRPr/>
            </a:pPr>
            <a:r>
              <a:rPr lang="fa-IR" sz="3600" dirty="0" smtClean="0">
                <a:latin typeface="Times New Roman" pitchFamily="18" charset="0"/>
                <a:cs typeface="Times New Roman" pitchFamily="18" charset="0"/>
              </a:rPr>
              <a:t> درزمینه های رفتاری و فعالیت افراد.</a:t>
            </a:r>
            <a:endParaRPr lang="ar-SA" sz="3600" dirty="0" smtClean="0">
              <a:latin typeface="Times New Roman" pitchFamily="18" charset="0"/>
              <a:cs typeface="Times New Roman" pitchFamily="18" charset="0"/>
            </a:endParaRPr>
          </a:p>
          <a:p>
            <a:pPr algn="r" rtl="1" eaLnBrk="1" hangingPunct="1">
              <a:buFont typeface="Wingdings" pitchFamily="2" charset="2"/>
              <a:buChar char="v"/>
              <a:defRPr/>
            </a:pPr>
            <a:r>
              <a:rPr lang="ar-SA" sz="3600" dirty="0" smtClean="0">
                <a:latin typeface="Times New Roman" pitchFamily="18" charset="0"/>
                <a:cs typeface="Times New Roman" pitchFamily="18" charset="0"/>
              </a:rPr>
              <a:t>امكان توصيف كامل و جامع </a:t>
            </a:r>
            <a:r>
              <a:rPr lang="fa-IR" sz="3600" dirty="0" smtClean="0">
                <a:latin typeface="Times New Roman" pitchFamily="18" charset="0"/>
                <a:cs typeface="Times New Roman" pitchFamily="18" charset="0"/>
              </a:rPr>
              <a:t>پدیده</a:t>
            </a:r>
          </a:p>
          <a:p>
            <a:pPr algn="r" rtl="1" eaLnBrk="1" hangingPunct="1">
              <a:buFont typeface="Wingdings" pitchFamily="2" charset="2"/>
              <a:buChar char="v"/>
              <a:defRPr/>
            </a:pPr>
            <a:r>
              <a:rPr lang="fa-IR" sz="3600" dirty="0" smtClean="0">
                <a:latin typeface="Times New Roman" pitchFamily="18" charset="0"/>
                <a:cs typeface="Times New Roman" pitchFamily="18" charset="0"/>
              </a:rPr>
              <a:t> گرد آوری داده ها در زمان کوتاه</a:t>
            </a:r>
            <a:endParaRPr lang="en-US" sz="3600" dirty="0" smtClean="0">
              <a:latin typeface="Times New Roman" pitchFamily="18" charset="0"/>
              <a:cs typeface="Times New Roman" pitchFamily="18" charset="0"/>
            </a:endParaRPr>
          </a:p>
        </p:txBody>
      </p:sp>
      <p:sp>
        <p:nvSpPr>
          <p:cNvPr id="4" name="TextBox 3"/>
          <p:cNvSpPr txBox="1"/>
          <p:nvPr/>
        </p:nvSpPr>
        <p:spPr>
          <a:xfrm>
            <a:off x="1285852" y="642918"/>
            <a:ext cx="6000792" cy="707886"/>
          </a:xfrm>
          <a:prstGeom prst="rect">
            <a:avLst/>
          </a:prstGeom>
          <a:noFill/>
        </p:spPr>
        <p:txBody>
          <a:bodyPr wrap="square" rtlCol="0">
            <a:spAutoFit/>
          </a:bodyPr>
          <a:lstStyle/>
          <a:p>
            <a:pPr algn="ctr"/>
            <a:r>
              <a:rPr lang="fa-IR" sz="4000" b="1" dirty="0" smtClean="0">
                <a:latin typeface="Times New Roman" pitchFamily="18" charset="0"/>
                <a:cs typeface="Times New Roman" pitchFamily="18" charset="0"/>
              </a:rPr>
              <a:t>مزایای  روش مشاهده </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Effect transition="in" filter="box(in)">
                                      <p:cBhvr>
                                        <p:cTn id="7" dur="500"/>
                                        <p:tgtEl>
                                          <p:spTgt spid="44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4034">
                                            <p:txEl>
                                              <p:pRg st="1" end="1"/>
                                            </p:txEl>
                                          </p:spTgt>
                                        </p:tgtEl>
                                        <p:attrNameLst>
                                          <p:attrName>style.visibility</p:attrName>
                                        </p:attrNameLst>
                                      </p:cBhvr>
                                      <p:to>
                                        <p:strVal val="visible"/>
                                      </p:to>
                                    </p:set>
                                    <p:animEffect transition="in" filter="box(in)">
                                      <p:cBhvr>
                                        <p:cTn id="12" dur="500"/>
                                        <p:tgtEl>
                                          <p:spTgt spid="44034">
                                            <p:txEl>
                                              <p:pRg st="1" end="1"/>
                                            </p:txEl>
                                          </p:spTgt>
                                        </p:tgtEl>
                                      </p:cBhvr>
                                    </p:animEffect>
                                  </p:childTnLst>
                                </p:cTn>
                              </p:par>
                            </p:childTnLst>
                          </p:cTn>
                        </p:par>
                        <p:par>
                          <p:cTn id="13" fill="hold">
                            <p:stCondLst>
                              <p:cond delay="500"/>
                            </p:stCondLst>
                            <p:childTnLst>
                              <p:par>
                                <p:cTn id="14" presetID="4" presetClass="entr" presetSubtype="16" fill="hold" grpId="0" nodeType="afterEffect">
                                  <p:stCondLst>
                                    <p:cond delay="0"/>
                                  </p:stCondLst>
                                  <p:childTnLst>
                                    <p:set>
                                      <p:cBhvr>
                                        <p:cTn id="15" dur="1" fill="hold">
                                          <p:stCondLst>
                                            <p:cond delay="0"/>
                                          </p:stCondLst>
                                        </p:cTn>
                                        <p:tgtEl>
                                          <p:spTgt spid="44034">
                                            <p:txEl>
                                              <p:pRg st="2" end="2"/>
                                            </p:txEl>
                                          </p:spTgt>
                                        </p:tgtEl>
                                        <p:attrNameLst>
                                          <p:attrName>style.visibility</p:attrName>
                                        </p:attrNameLst>
                                      </p:cBhvr>
                                      <p:to>
                                        <p:strVal val="visible"/>
                                      </p:to>
                                    </p:set>
                                    <p:animEffect transition="in" filter="box(in)">
                                      <p:cBhvr>
                                        <p:cTn id="16" dur="500"/>
                                        <p:tgtEl>
                                          <p:spTgt spid="44034">
                                            <p:txEl>
                                              <p:pRg st="2" end="2"/>
                                            </p:txEl>
                                          </p:spTgt>
                                        </p:tgtEl>
                                      </p:cBhvr>
                                    </p:animEffect>
                                  </p:childTnLst>
                                </p:cTn>
                              </p:par>
                            </p:childTnLst>
                          </p:cTn>
                        </p:par>
                        <p:par>
                          <p:cTn id="17" fill="hold">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44034">
                                            <p:txEl>
                                              <p:pRg st="3" end="3"/>
                                            </p:txEl>
                                          </p:spTgt>
                                        </p:tgtEl>
                                        <p:attrNameLst>
                                          <p:attrName>style.visibility</p:attrName>
                                        </p:attrNameLst>
                                      </p:cBhvr>
                                      <p:to>
                                        <p:strVal val="visible"/>
                                      </p:to>
                                    </p:set>
                                    <p:animEffect transition="in" filter="box(in)">
                                      <p:cBhvr>
                                        <p:cTn id="20" dur="500"/>
                                        <p:tgtEl>
                                          <p:spTgt spid="4403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44034">
                                            <p:txEl>
                                              <p:pRg st="4" end="4"/>
                                            </p:txEl>
                                          </p:spTgt>
                                        </p:tgtEl>
                                        <p:attrNameLst>
                                          <p:attrName>style.visibility</p:attrName>
                                        </p:attrNameLst>
                                      </p:cBhvr>
                                      <p:to>
                                        <p:strVal val="visible"/>
                                      </p:to>
                                    </p:set>
                                    <p:animEffect transition="in" filter="box(in)">
                                      <p:cBhvr>
                                        <p:cTn id="25" dur="500"/>
                                        <p:tgtEl>
                                          <p:spTgt spid="440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normAutofit/>
          </a:bodyPr>
          <a:lstStyle/>
          <a:p>
            <a:pPr algn="ctr"/>
            <a:r>
              <a:rPr lang="fa-IR" sz="4000" b="1" dirty="0" smtClean="0">
                <a:solidFill>
                  <a:schemeClr val="tx1"/>
                </a:solidFill>
                <a:latin typeface="Times New Roman" pitchFamily="18" charset="0"/>
                <a:cs typeface="Times New Roman" pitchFamily="18" charset="0"/>
              </a:rPr>
              <a:t>معیارهای  انتخاب  ابزار پژوهش</a:t>
            </a:r>
            <a:endParaRPr lang="en-US" sz="4000" b="1" dirty="0">
              <a:solidFill>
                <a:schemeClr val="tx1"/>
              </a:solidFill>
              <a:latin typeface="Times New Roman" pitchFamily="18" charset="0"/>
              <a:cs typeface="Times New Roman" pitchFamily="18" charset="0"/>
            </a:endParaRPr>
          </a:p>
        </p:txBody>
      </p:sp>
      <p:sp>
        <p:nvSpPr>
          <p:cNvPr id="4" name="Rectangle 3"/>
          <p:cNvSpPr>
            <a:spLocks noGrp="1" noChangeArrowheads="1"/>
          </p:cNvSpPr>
          <p:nvPr>
            <p:ph idx="1"/>
          </p:nvPr>
        </p:nvSpPr>
        <p:spPr>
          <a:xfrm>
            <a:off x="428596" y="1785926"/>
            <a:ext cx="8329642" cy="4614882"/>
          </a:xfrm>
        </p:spPr>
        <p:txBody>
          <a:bodyPr>
            <a:normAutofit/>
          </a:bodyPr>
          <a:lstStyle/>
          <a:p>
            <a:pPr algn="r" rtl="1">
              <a:buFont typeface="Wingdings" pitchFamily="2" charset="2"/>
              <a:buChar char="v"/>
            </a:pPr>
            <a:r>
              <a:rPr lang="fa-IR" sz="3000" dirty="0">
                <a:latin typeface="Times New Roman" pitchFamily="18" charset="0"/>
                <a:ea typeface="+mj-ea"/>
                <a:cs typeface="Times New Roman" pitchFamily="18" charset="0"/>
              </a:rPr>
              <a:t>با توجه به </a:t>
            </a:r>
            <a:r>
              <a:rPr lang="fa-IR" sz="3000" dirty="0" smtClean="0">
                <a:latin typeface="Times New Roman" pitchFamily="18" charset="0"/>
                <a:ea typeface="+mj-ea"/>
                <a:cs typeface="Times New Roman" pitchFamily="18" charset="0"/>
              </a:rPr>
              <a:t>خصوصیات </a:t>
            </a:r>
            <a:r>
              <a:rPr lang="fa-IR" sz="3000" dirty="0">
                <a:latin typeface="Times New Roman" pitchFamily="18" charset="0"/>
                <a:ea typeface="+mj-ea"/>
                <a:cs typeface="Times New Roman" pitchFamily="18" charset="0"/>
              </a:rPr>
              <a:t>،روش </a:t>
            </a:r>
            <a:r>
              <a:rPr lang="fa-IR" sz="3000" dirty="0" smtClean="0">
                <a:latin typeface="Times New Roman" pitchFamily="18" charset="0"/>
                <a:ea typeface="+mj-ea"/>
                <a:cs typeface="Times New Roman" pitchFamily="18" charset="0"/>
              </a:rPr>
              <a:t>، </a:t>
            </a:r>
            <a:r>
              <a:rPr lang="fa-IR" sz="3000" dirty="0">
                <a:latin typeface="Times New Roman" pitchFamily="18" charset="0"/>
                <a:ea typeface="+mj-ea"/>
                <a:cs typeface="Times New Roman" pitchFamily="18" charset="0"/>
              </a:rPr>
              <a:t>اهداف  </a:t>
            </a:r>
            <a:r>
              <a:rPr lang="fa-IR" sz="3000" dirty="0" smtClean="0">
                <a:latin typeface="Times New Roman" pitchFamily="18" charset="0"/>
                <a:ea typeface="+mj-ea"/>
                <a:cs typeface="Times New Roman" pitchFamily="18" charset="0"/>
              </a:rPr>
              <a:t>وعملی </a:t>
            </a:r>
            <a:r>
              <a:rPr lang="fa-IR" sz="3000" dirty="0">
                <a:latin typeface="Times New Roman" pitchFamily="18" charset="0"/>
                <a:ea typeface="+mj-ea"/>
                <a:cs typeface="Times New Roman" pitchFamily="18" charset="0"/>
              </a:rPr>
              <a:t>بودن  برای پژوهشگر </a:t>
            </a:r>
            <a:r>
              <a:rPr lang="fa-IR" sz="3000" dirty="0" smtClean="0">
                <a:latin typeface="Times New Roman" pitchFamily="18" charset="0"/>
                <a:ea typeface="+mj-ea"/>
                <a:cs typeface="Times New Roman" pitchFamily="18" charset="0"/>
              </a:rPr>
              <a:t>از حیث(پرسنل </a:t>
            </a:r>
            <a:r>
              <a:rPr lang="fa-IR" sz="3000" dirty="0">
                <a:latin typeface="Times New Roman" pitchFamily="18" charset="0"/>
                <a:ea typeface="+mj-ea"/>
                <a:cs typeface="Times New Roman" pitchFamily="18" charset="0"/>
              </a:rPr>
              <a:t>،مهارت ،زمان ،وسائل کار ،بودجه)</a:t>
            </a:r>
          </a:p>
          <a:p>
            <a:pPr algn="r" rtl="1">
              <a:lnSpc>
                <a:spcPct val="200000"/>
              </a:lnSpc>
              <a:buFont typeface="Wingdings" pitchFamily="2" charset="2"/>
              <a:buChar char="v"/>
            </a:pPr>
            <a:r>
              <a:rPr lang="fa-IR" sz="3000" dirty="0">
                <a:latin typeface="Times New Roman" pitchFamily="18" charset="0"/>
                <a:ea typeface="+mj-ea"/>
                <a:cs typeface="Times New Roman" pitchFamily="18" charset="0"/>
              </a:rPr>
              <a:t>عملی بودن برای </a:t>
            </a:r>
            <a:r>
              <a:rPr lang="fa-IR" sz="3000" dirty="0" smtClean="0">
                <a:latin typeface="Times New Roman" pitchFamily="18" charset="0"/>
                <a:ea typeface="+mj-ea"/>
                <a:cs typeface="Times New Roman" pitchFamily="18" charset="0"/>
              </a:rPr>
              <a:t>آزمودنی</a:t>
            </a:r>
          </a:p>
          <a:p>
            <a:pPr algn="r" rtl="1">
              <a:buFont typeface="Wingdings" pitchFamily="2" charset="2"/>
              <a:buChar char="v"/>
            </a:pPr>
            <a:r>
              <a:rPr lang="fa-IR" sz="3000" dirty="0" smtClean="0">
                <a:latin typeface="Times New Roman" pitchFamily="18" charset="0"/>
                <a:ea typeface="+mj-ea"/>
                <a:cs typeface="Times New Roman" pitchFamily="18" charset="0"/>
              </a:rPr>
              <a:t>قابلیت </a:t>
            </a:r>
            <a:r>
              <a:rPr lang="fa-IR" sz="3000" dirty="0">
                <a:latin typeface="Times New Roman" pitchFamily="18" charset="0"/>
                <a:ea typeface="+mj-ea"/>
                <a:cs typeface="Times New Roman" pitchFamily="18" charset="0"/>
              </a:rPr>
              <a:t>بکارگیری در جامعه پژوهش (اعتماد و اعتبار </a:t>
            </a:r>
            <a:r>
              <a:rPr lang="fa-IR" sz="3000" dirty="0" smtClean="0">
                <a:latin typeface="Times New Roman" pitchFamily="18" charset="0"/>
                <a:ea typeface="+mj-ea"/>
                <a:cs typeface="Times New Roman" pitchFamily="18" charset="0"/>
              </a:rPr>
              <a:t>)</a:t>
            </a:r>
          </a:p>
          <a:p>
            <a:pPr algn="r" rtl="1">
              <a:buFont typeface="Wingdings" pitchFamily="2" charset="2"/>
              <a:buChar char="v"/>
            </a:pPr>
            <a:endParaRPr lang="fa-IR" sz="3000" dirty="0">
              <a:latin typeface="Times New Roman" pitchFamily="18" charset="0"/>
              <a:ea typeface="+mj-ea"/>
              <a:cs typeface="Times New Roman" pitchFamily="18" charset="0"/>
            </a:endParaRPr>
          </a:p>
          <a:p>
            <a:pPr algn="r" rtl="1">
              <a:buFont typeface="Wingdings" pitchFamily="2" charset="2"/>
              <a:buChar char="v"/>
            </a:pPr>
            <a:r>
              <a:rPr lang="fa-IR" sz="3000" dirty="0" smtClean="0">
                <a:latin typeface="Times New Roman" pitchFamily="18" charset="0"/>
                <a:ea typeface="+mj-ea"/>
                <a:cs typeface="Times New Roman" pitchFamily="18" charset="0"/>
              </a:rPr>
              <a:t>تلفیق روشهای </a:t>
            </a:r>
            <a:r>
              <a:rPr lang="fa-IR" sz="3000" dirty="0">
                <a:latin typeface="Times New Roman" pitchFamily="18" charset="0"/>
                <a:ea typeface="+mj-ea"/>
                <a:cs typeface="Times New Roman" pitchFamily="18" charset="0"/>
              </a:rPr>
              <a:t>گوناگون </a:t>
            </a:r>
            <a:endParaRPr lang="en-US" sz="3000" dirty="0">
              <a:latin typeface="Times New Roman" pitchFamily="18" charset="0"/>
              <a:ea typeface="+mj-ea"/>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827584" y="1287577"/>
            <a:ext cx="7772400" cy="4114800"/>
          </a:xfrm>
        </p:spPr>
        <p:txBody>
          <a:bodyPr>
            <a:noAutofit/>
          </a:bodyPr>
          <a:lstStyle/>
          <a:p>
            <a:pPr algn="r" rtl="1" eaLnBrk="1" hangingPunct="1">
              <a:buFont typeface="Wingdings" pitchFamily="2" charset="2"/>
              <a:buChar char="v"/>
              <a:defRPr/>
            </a:pPr>
            <a:r>
              <a:rPr lang="ar-SA" sz="2400" dirty="0" smtClean="0">
                <a:latin typeface="Times New Roman" pitchFamily="18" charset="0"/>
                <a:cs typeface="Times New Roman" pitchFamily="18" charset="0"/>
              </a:rPr>
              <a:t>خطاي </a:t>
            </a:r>
            <a:r>
              <a:rPr lang="ar-SA" sz="2400" dirty="0" smtClean="0">
                <a:latin typeface="Times New Roman" pitchFamily="18" charset="0"/>
                <a:cs typeface="Times New Roman" pitchFamily="18" charset="0"/>
              </a:rPr>
              <a:t>سيستماتيك</a:t>
            </a:r>
            <a:endParaRPr lang="ar-SA" sz="2400" dirty="0" smtClean="0">
              <a:latin typeface="Times New Roman" pitchFamily="18" charset="0"/>
              <a:cs typeface="Times New Roman" pitchFamily="18" charset="0"/>
            </a:endParaRPr>
          </a:p>
          <a:p>
            <a:pPr algn="r" rtl="1" eaLnBrk="1" hangingPunct="1">
              <a:buFont typeface="Wingdings" pitchFamily="2" charset="2"/>
              <a:buChar char="v"/>
              <a:defRPr/>
            </a:pPr>
            <a:r>
              <a:rPr lang="fa-IR" sz="2400" dirty="0" smtClean="0">
                <a:latin typeface="Times New Roman" pitchFamily="18" charset="0"/>
                <a:cs typeface="Times New Roman" pitchFamily="18" charset="0"/>
              </a:rPr>
              <a:t>محدود بودن  دامنه مشاهده ( حوزه دید افراد محدود است و اغلب تنها می توانند در هر لحظه از زمان تعداد محدودی از وقایع را به دقت مورد مشاهده قرار دهد. </a:t>
            </a:r>
          </a:p>
          <a:p>
            <a:pPr algn="r" rtl="1" eaLnBrk="1" hangingPunct="1">
              <a:buFont typeface="Wingdings" pitchFamily="2" charset="2"/>
              <a:buChar char="v"/>
              <a:defRPr/>
            </a:pPr>
            <a:r>
              <a:rPr lang="fa-IR" sz="2400" dirty="0" smtClean="0">
                <a:latin typeface="Times New Roman" pitchFamily="18" charset="0"/>
                <a:cs typeface="Times New Roman" pitchFamily="18" charset="0"/>
              </a:rPr>
              <a:t> تعصبات ، تمایلات و قضاوت ناصحیح مشاهده گر ممکن است برآنچه مشاهده می کند اثر بگذارد.</a:t>
            </a:r>
          </a:p>
          <a:p>
            <a:pPr algn="r" rtl="1" eaLnBrk="1" hangingPunct="1">
              <a:buFont typeface="Wingdings" pitchFamily="2" charset="2"/>
              <a:buChar char="v"/>
              <a:defRPr/>
            </a:pPr>
            <a:r>
              <a:rPr lang="ar-SA" sz="2400" dirty="0" smtClean="0">
                <a:latin typeface="Times New Roman" pitchFamily="18" charset="0"/>
                <a:cs typeface="Times New Roman" pitchFamily="18" charset="0"/>
              </a:rPr>
              <a:t>متكي بودن به ظواهر امور</a:t>
            </a:r>
            <a:endParaRPr lang="fa-IR" sz="2400" dirty="0" smtClean="0">
              <a:latin typeface="Times New Roman" pitchFamily="18" charset="0"/>
              <a:cs typeface="Times New Roman" pitchFamily="18" charset="0"/>
            </a:endParaRPr>
          </a:p>
          <a:p>
            <a:pPr algn="r" rtl="1" eaLnBrk="1" hangingPunct="1">
              <a:buFont typeface="Wingdings" pitchFamily="2" charset="2"/>
              <a:buChar char="v"/>
              <a:defRPr/>
            </a:pPr>
            <a:r>
              <a:rPr lang="fa-IR" sz="2400" dirty="0" smtClean="0">
                <a:latin typeface="Times New Roman" pitchFamily="18" charset="0"/>
                <a:cs typeface="Times New Roman" pitchFamily="18" charset="0"/>
              </a:rPr>
              <a:t> تهیه ابزار  روا و پایا مشکل است </a:t>
            </a:r>
          </a:p>
          <a:p>
            <a:pPr algn="r" rtl="1" eaLnBrk="1" hangingPunct="1">
              <a:buFont typeface="Wingdings" pitchFamily="2" charset="2"/>
              <a:buChar char="v"/>
              <a:defRPr/>
            </a:pPr>
            <a:r>
              <a:rPr lang="fa-IR" sz="2400" dirty="0" smtClean="0">
                <a:latin typeface="Times New Roman" pitchFamily="18" charset="0"/>
                <a:cs typeface="Times New Roman" pitchFamily="18" charset="0"/>
              </a:rPr>
              <a:t> در مشاهده همیشه خطر ورود به حریم خصوصی افراد وجود دارد. </a:t>
            </a:r>
          </a:p>
          <a:p>
            <a:pPr algn="r" rtl="1" eaLnBrk="1" hangingPunct="1">
              <a:buFont typeface="Wingdings" pitchFamily="2" charset="2"/>
              <a:buChar char="v"/>
              <a:defRPr/>
            </a:pPr>
            <a:r>
              <a:rPr lang="fa-IR" sz="2400" dirty="0" smtClean="0">
                <a:latin typeface="Times New Roman" pitchFamily="18" charset="0"/>
                <a:cs typeface="Times New Roman" pitchFamily="18" charset="0"/>
              </a:rPr>
              <a:t> حضور پژوهشگر در محیط منجر به تغییر رفتار افراد در محیط می شود.</a:t>
            </a:r>
            <a:endParaRPr lang="en-US" sz="2400" dirty="0" smtClean="0">
              <a:latin typeface="Times New Roman" pitchFamily="18" charset="0"/>
              <a:cs typeface="Times New Roman" pitchFamily="18" charset="0"/>
            </a:endParaRPr>
          </a:p>
        </p:txBody>
      </p:sp>
      <p:sp>
        <p:nvSpPr>
          <p:cNvPr id="4" name="TextBox 3"/>
          <p:cNvSpPr txBox="1"/>
          <p:nvPr/>
        </p:nvSpPr>
        <p:spPr>
          <a:xfrm>
            <a:off x="2143108" y="571480"/>
            <a:ext cx="6143668" cy="707886"/>
          </a:xfrm>
          <a:prstGeom prst="rect">
            <a:avLst/>
          </a:prstGeom>
          <a:noFill/>
        </p:spPr>
        <p:txBody>
          <a:bodyPr wrap="square" rtlCol="0">
            <a:spAutoFit/>
          </a:bodyPr>
          <a:lstStyle/>
          <a:p>
            <a:pPr algn="ctr"/>
            <a:r>
              <a:rPr lang="fa-IR" sz="4000" b="1" dirty="0" smtClean="0">
                <a:latin typeface="Times New Roman" pitchFamily="18" charset="0"/>
                <a:cs typeface="Times New Roman" pitchFamily="18" charset="0"/>
              </a:rPr>
              <a:t>معایب روش مشاهده</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wipe(right)">
                                      <p:cBhvr>
                                        <p:cTn id="7" dur="500"/>
                                        <p:tgtEl>
                                          <p:spTgt spid="45058">
                                            <p:txEl>
                                              <p:pRg st="0" end="0"/>
                                            </p:txEl>
                                          </p:spTgt>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5058">
                                            <p:txEl>
                                              <p:pRg st="1" end="1"/>
                                            </p:txEl>
                                          </p:spTgt>
                                        </p:tgtEl>
                                        <p:attrNameLst>
                                          <p:attrName>style.visibility</p:attrName>
                                        </p:attrNameLst>
                                      </p:cBhvr>
                                      <p:to>
                                        <p:strVal val="visible"/>
                                      </p:to>
                                    </p:set>
                                    <p:animEffect transition="in" filter="wipe(right)">
                                      <p:cBhvr>
                                        <p:cTn id="11" dur="500"/>
                                        <p:tgtEl>
                                          <p:spTgt spid="4505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45058">
                                            <p:txEl>
                                              <p:pRg st="2" end="2"/>
                                            </p:txEl>
                                          </p:spTgt>
                                        </p:tgtEl>
                                        <p:attrNameLst>
                                          <p:attrName>style.visibility</p:attrName>
                                        </p:attrNameLst>
                                      </p:cBhvr>
                                      <p:to>
                                        <p:strVal val="visible"/>
                                      </p:to>
                                    </p:set>
                                    <p:animEffect transition="in" filter="wipe(right)">
                                      <p:cBhvr>
                                        <p:cTn id="16" dur="500"/>
                                        <p:tgtEl>
                                          <p:spTgt spid="45058">
                                            <p:txEl>
                                              <p:pRg st="2" end="2"/>
                                            </p:txEl>
                                          </p:spTgt>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45058">
                                            <p:txEl>
                                              <p:pRg st="3" end="3"/>
                                            </p:txEl>
                                          </p:spTgt>
                                        </p:tgtEl>
                                        <p:attrNameLst>
                                          <p:attrName>style.visibility</p:attrName>
                                        </p:attrNameLst>
                                      </p:cBhvr>
                                      <p:to>
                                        <p:strVal val="visible"/>
                                      </p:to>
                                    </p:set>
                                    <p:animEffect transition="in" filter="wipe(right)">
                                      <p:cBhvr>
                                        <p:cTn id="20" dur="500"/>
                                        <p:tgtEl>
                                          <p:spTgt spid="45058">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45058">
                                            <p:txEl>
                                              <p:pRg st="4" end="4"/>
                                            </p:txEl>
                                          </p:spTgt>
                                        </p:tgtEl>
                                        <p:attrNameLst>
                                          <p:attrName>style.visibility</p:attrName>
                                        </p:attrNameLst>
                                      </p:cBhvr>
                                      <p:to>
                                        <p:strVal val="visible"/>
                                      </p:to>
                                    </p:set>
                                    <p:animEffect transition="in" filter="wipe(right)">
                                      <p:cBhvr>
                                        <p:cTn id="25" dur="500"/>
                                        <p:tgtEl>
                                          <p:spTgt spid="45058">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45058">
                                            <p:txEl>
                                              <p:pRg st="5" end="5"/>
                                            </p:txEl>
                                          </p:spTgt>
                                        </p:tgtEl>
                                        <p:attrNameLst>
                                          <p:attrName>style.visibility</p:attrName>
                                        </p:attrNameLst>
                                      </p:cBhvr>
                                      <p:to>
                                        <p:strVal val="visible"/>
                                      </p:to>
                                    </p:set>
                                    <p:animEffect transition="in" filter="wipe(right)">
                                      <p:cBhvr>
                                        <p:cTn id="30" dur="500"/>
                                        <p:tgtEl>
                                          <p:spTgt spid="45058">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45058">
                                            <p:txEl>
                                              <p:pRg st="6" end="6"/>
                                            </p:txEl>
                                          </p:spTgt>
                                        </p:tgtEl>
                                        <p:attrNameLst>
                                          <p:attrName>style.visibility</p:attrName>
                                        </p:attrNameLst>
                                      </p:cBhvr>
                                      <p:to>
                                        <p:strVal val="visible"/>
                                      </p:to>
                                    </p:set>
                                    <p:animEffect transition="in" filter="wipe(right)">
                                      <p:cBhvr>
                                        <p:cTn id="35" dur="500"/>
                                        <p:tgtEl>
                                          <p:spTgt spid="4505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latin typeface="Times New Roman" pitchFamily="18" charset="0"/>
                <a:cs typeface="Times New Roman" pitchFamily="18" charset="0"/>
              </a:rPr>
              <a:t> مصاحبه</a:t>
            </a:r>
            <a:endParaRPr lang="fa-IR"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r" rtl="1">
              <a:lnSpc>
                <a:spcPct val="150000"/>
              </a:lnSpc>
            </a:pPr>
            <a:r>
              <a:rPr lang="en-US" sz="3600" dirty="0" smtClean="0">
                <a:latin typeface="Times New Roman" pitchFamily="18" charset="0"/>
                <a:cs typeface="Times New Roman" pitchFamily="18" charset="0"/>
              </a:rPr>
              <a:t> </a:t>
            </a:r>
            <a:r>
              <a:rPr lang="fa-IR" sz="3600" dirty="0" smtClean="0">
                <a:latin typeface="Times New Roman" pitchFamily="18" charset="0"/>
                <a:cs typeface="Times New Roman" pitchFamily="18" charset="0"/>
              </a:rPr>
              <a:t>یکی از  بهترین و بنیادی ترین روش های گردآوری داده ها است . در روش مصاحبه ، اطلاعات بصورت شفاهی و یا پرسش از فرد پاسخ دهنده جمع آوری می شود. </a:t>
            </a:r>
          </a:p>
          <a:p>
            <a:pPr algn="r" rtl="1">
              <a:lnSpc>
                <a:spcPct val="150000"/>
              </a:lnSpc>
            </a:pPr>
            <a:endParaRPr lang="fa-IR"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just" rtl="1">
              <a:lnSpc>
                <a:spcPct val="150000"/>
              </a:lnSpc>
              <a:buNone/>
              <a:defRPr/>
            </a:pPr>
            <a:r>
              <a:rPr lang="fa-IR" dirty="0" smtClean="0">
                <a:solidFill>
                  <a:srgbClr val="C00000"/>
                </a:solidFill>
              </a:rPr>
              <a:t>مصاحبه </a:t>
            </a:r>
            <a:r>
              <a:rPr lang="fa-IR" dirty="0">
                <a:solidFill>
                  <a:srgbClr val="C00000"/>
                </a:solidFill>
              </a:rPr>
              <a:t>با ساختار(</a:t>
            </a:r>
            <a:r>
              <a:rPr lang="en-US" dirty="0">
                <a:solidFill>
                  <a:srgbClr val="C00000"/>
                </a:solidFill>
              </a:rPr>
              <a:t>Structured Interview</a:t>
            </a:r>
            <a:r>
              <a:rPr lang="fa-IR" dirty="0">
                <a:solidFill>
                  <a:srgbClr val="C00000"/>
                </a:solidFill>
              </a:rPr>
              <a:t>):</a:t>
            </a:r>
          </a:p>
          <a:p>
            <a:pPr lvl="0" algn="just" rtl="1">
              <a:lnSpc>
                <a:spcPct val="150000"/>
              </a:lnSpc>
              <a:buFont typeface="Wingdings" pitchFamily="2" charset="2"/>
              <a:buChar char="v"/>
              <a:defRPr/>
            </a:pPr>
            <a:r>
              <a:rPr lang="fa-IR" b="1" dirty="0" smtClean="0">
                <a:solidFill>
                  <a:schemeClr val="dk1"/>
                </a:solidFill>
                <a:cs typeface="B Nazanin" pitchFamily="2" charset="-78"/>
              </a:rPr>
              <a:t>مصاحبه </a:t>
            </a:r>
            <a:r>
              <a:rPr lang="fa-IR" b="1" dirty="0">
                <a:solidFill>
                  <a:schemeClr val="dk1"/>
                </a:solidFill>
                <a:cs typeface="B Nazanin" pitchFamily="2" charset="-78"/>
              </a:rPr>
              <a:t>كننده از هر كدام از پاسخ دهندگان مجموعه اي از </a:t>
            </a:r>
            <a:r>
              <a:rPr lang="fa-IR" b="1" dirty="0">
                <a:solidFill>
                  <a:srgbClr val="C00000"/>
                </a:solidFill>
                <a:cs typeface="B Nazanin" pitchFamily="2" charset="-78"/>
              </a:rPr>
              <a:t>سئوالات از قبل طراحي شده </a:t>
            </a:r>
            <a:r>
              <a:rPr lang="fa-IR" b="1" dirty="0">
                <a:solidFill>
                  <a:schemeClr val="dk1"/>
                </a:solidFill>
                <a:cs typeface="B Nazanin" pitchFamily="2" charset="-78"/>
              </a:rPr>
              <a:t>را كه </a:t>
            </a:r>
            <a:r>
              <a:rPr lang="fa-IR" b="1" dirty="0">
                <a:solidFill>
                  <a:srgbClr val="C00000"/>
                </a:solidFill>
                <a:cs typeface="B Nazanin" pitchFamily="2" charset="-78"/>
              </a:rPr>
              <a:t>جواب هاي محدودي</a:t>
            </a:r>
            <a:r>
              <a:rPr lang="fa-IR" b="1" dirty="0">
                <a:solidFill>
                  <a:srgbClr val="FFFF00"/>
                </a:solidFill>
                <a:cs typeface="B Nazanin" pitchFamily="2" charset="-78"/>
              </a:rPr>
              <a:t> </a:t>
            </a:r>
            <a:r>
              <a:rPr lang="fa-IR" b="1" dirty="0">
                <a:solidFill>
                  <a:schemeClr val="dk1"/>
                </a:solidFill>
                <a:cs typeface="B Nazanin" pitchFamily="2" charset="-78"/>
              </a:rPr>
              <a:t>دارند </a:t>
            </a:r>
            <a:br>
              <a:rPr lang="fa-IR" b="1" dirty="0">
                <a:solidFill>
                  <a:schemeClr val="dk1"/>
                </a:solidFill>
                <a:cs typeface="B Nazanin" pitchFamily="2" charset="-78"/>
              </a:rPr>
            </a:br>
            <a:r>
              <a:rPr lang="fa-IR" b="1" dirty="0">
                <a:solidFill>
                  <a:schemeClr val="dk1"/>
                </a:solidFill>
                <a:cs typeface="B Nazanin" pitchFamily="2" charset="-78"/>
              </a:rPr>
              <a:t>مي پرسد.</a:t>
            </a:r>
          </a:p>
          <a:p>
            <a:pPr lvl="0" algn="just" rtl="1">
              <a:lnSpc>
                <a:spcPct val="150000"/>
              </a:lnSpc>
              <a:buFont typeface="Wingdings" pitchFamily="2" charset="2"/>
              <a:buChar char="v"/>
              <a:defRPr/>
            </a:pPr>
            <a:r>
              <a:rPr lang="fa-IR" b="1" dirty="0">
                <a:solidFill>
                  <a:schemeClr val="dk1"/>
                </a:solidFill>
                <a:cs typeface="B Nazanin" pitchFamily="2" charset="-78"/>
              </a:rPr>
              <a:t>- بيشتر در مطالعات كمي مورد استفاده قرار مي گيرد.</a:t>
            </a:r>
          </a:p>
          <a:p>
            <a:endParaRPr lang="fa-IR" dirty="0"/>
          </a:p>
        </p:txBody>
      </p:sp>
      <p:sp>
        <p:nvSpPr>
          <p:cNvPr id="5" name="Rectangle 2"/>
          <p:cNvSpPr txBox="1">
            <a:spLocks noChangeArrowheads="1"/>
          </p:cNvSpPr>
          <p:nvPr/>
        </p:nvSpPr>
        <p:spPr>
          <a:xfrm>
            <a:off x="1691680" y="332656"/>
            <a:ext cx="6275040" cy="92710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914400" rtl="1" eaLnBrk="1" latinLnBrk="0" hangingPunct="1">
              <a:spcBef>
                <a:spcPct val="0"/>
              </a:spcBef>
              <a:buNone/>
              <a:defRPr sz="4400" kern="1200">
                <a:solidFill>
                  <a:schemeClr val="tx1">
                    <a:lumMod val="75000"/>
                    <a:lumOff val="25000"/>
                  </a:schemeClr>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defRPr/>
            </a:pPr>
            <a:r>
              <a:rPr lang="fa-IR" sz="4000" smtClean="0">
                <a:solidFill>
                  <a:srgbClr val="FFFF66"/>
                </a:solidFill>
              </a:rPr>
              <a:t> </a:t>
            </a:r>
            <a:r>
              <a:rPr lang="fa-IR" sz="4000" smtClean="0">
                <a:solidFill>
                  <a:schemeClr val="tx2">
                    <a:lumMod val="75000"/>
                  </a:schemeClr>
                </a:solidFill>
              </a:rPr>
              <a:t>انواع مصاحبه</a:t>
            </a:r>
            <a:endParaRPr lang="en-US" sz="40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556792"/>
            <a:ext cx="8229600" cy="4389120"/>
          </a:xfrm>
        </p:spPr>
        <p:txBody>
          <a:bodyPr>
            <a:normAutofit lnSpcReduction="10000"/>
          </a:bodyPr>
          <a:lstStyle/>
          <a:p>
            <a:pPr lvl="0" algn="r" rtl="1">
              <a:lnSpc>
                <a:spcPct val="90000"/>
              </a:lnSpc>
              <a:buNone/>
              <a:defRPr/>
            </a:pPr>
            <a:r>
              <a:rPr lang="fa-IR" dirty="0">
                <a:solidFill>
                  <a:srgbClr val="C00000"/>
                </a:solidFill>
              </a:rPr>
              <a:t>. مصاحبه بدون ساختار(</a:t>
            </a:r>
            <a:r>
              <a:rPr lang="en-US" dirty="0">
                <a:solidFill>
                  <a:srgbClr val="C00000"/>
                </a:solidFill>
              </a:rPr>
              <a:t>Unstructured Interview</a:t>
            </a:r>
            <a:r>
              <a:rPr lang="fa-IR" dirty="0">
                <a:solidFill>
                  <a:srgbClr val="C00000"/>
                </a:solidFill>
              </a:rPr>
              <a:t>):</a:t>
            </a:r>
            <a:r>
              <a:rPr lang="en-US" dirty="0">
                <a:solidFill>
                  <a:srgbClr val="C00000"/>
                </a:solidFill>
              </a:rPr>
              <a:t> </a:t>
            </a:r>
            <a:endParaRPr lang="fa-IR" dirty="0">
              <a:solidFill>
                <a:srgbClr val="C00000"/>
              </a:solidFill>
            </a:endParaRPr>
          </a:p>
          <a:p>
            <a:pPr lvl="0" algn="r" rtl="1">
              <a:lnSpc>
                <a:spcPct val="170000"/>
              </a:lnSpc>
              <a:buNone/>
              <a:defRPr/>
            </a:pPr>
            <a:r>
              <a:rPr lang="fa-IR" b="1" dirty="0">
                <a:solidFill>
                  <a:schemeClr val="dk1"/>
                </a:solidFill>
                <a:cs typeface="B Nazanin" pitchFamily="2" charset="-78"/>
              </a:rPr>
              <a:t>   - به پاسخ دهنده </a:t>
            </a:r>
            <a:r>
              <a:rPr lang="fa-IR" b="1" dirty="0">
                <a:solidFill>
                  <a:srgbClr val="C00000"/>
                </a:solidFill>
                <a:cs typeface="B Nazanin" pitchFamily="2" charset="-78"/>
              </a:rPr>
              <a:t>آزادي بيشتري در پاسخ دادن </a:t>
            </a:r>
            <a:r>
              <a:rPr lang="fa-IR" b="1" dirty="0">
                <a:solidFill>
                  <a:schemeClr val="dk1"/>
                </a:solidFill>
                <a:cs typeface="B Nazanin" pitchFamily="2" charset="-78"/>
              </a:rPr>
              <a:t>مي دهد.</a:t>
            </a:r>
            <a:endParaRPr lang="en-US" b="1" dirty="0">
              <a:solidFill>
                <a:schemeClr val="dk1"/>
              </a:solidFill>
              <a:cs typeface="B Nazanin" pitchFamily="2" charset="-78"/>
            </a:endParaRPr>
          </a:p>
          <a:p>
            <a:pPr lvl="0" algn="r" rtl="1">
              <a:lnSpc>
                <a:spcPct val="170000"/>
              </a:lnSpc>
              <a:buNone/>
              <a:defRPr/>
            </a:pPr>
            <a:r>
              <a:rPr lang="fa-IR" b="1" dirty="0">
                <a:solidFill>
                  <a:schemeClr val="dk1"/>
                </a:solidFill>
                <a:cs typeface="B Nazanin" pitchFamily="2" charset="-78"/>
              </a:rPr>
              <a:t> </a:t>
            </a:r>
            <a:r>
              <a:rPr lang="en-US" b="1" dirty="0">
                <a:solidFill>
                  <a:schemeClr val="dk1"/>
                </a:solidFill>
                <a:cs typeface="B Nazanin" pitchFamily="2" charset="-78"/>
              </a:rPr>
              <a:t> </a:t>
            </a:r>
            <a:r>
              <a:rPr lang="fa-IR" b="1" dirty="0">
                <a:solidFill>
                  <a:schemeClr val="dk1"/>
                </a:solidFill>
                <a:cs typeface="B Nazanin" pitchFamily="2" charset="-78"/>
              </a:rPr>
              <a:t> - محقق از </a:t>
            </a:r>
            <a:r>
              <a:rPr lang="fa-IR" b="1" dirty="0">
                <a:solidFill>
                  <a:srgbClr val="C00000"/>
                </a:solidFill>
                <a:cs typeface="B Nazanin" pitchFamily="2" charset="-78"/>
              </a:rPr>
              <a:t>سئوالات باز </a:t>
            </a:r>
            <a:r>
              <a:rPr lang="fa-IR" b="1" dirty="0">
                <a:solidFill>
                  <a:schemeClr val="dk1"/>
                </a:solidFill>
                <a:cs typeface="B Nazanin" pitchFamily="2" charset="-78"/>
              </a:rPr>
              <a:t>استفاده مي كند</a:t>
            </a:r>
            <a:r>
              <a:rPr lang="en-US" b="1" dirty="0">
                <a:solidFill>
                  <a:schemeClr val="dk1"/>
                </a:solidFill>
                <a:cs typeface="B Nazanin" pitchFamily="2" charset="-78"/>
              </a:rPr>
              <a:t> .</a:t>
            </a:r>
          </a:p>
          <a:p>
            <a:pPr lvl="0" algn="r">
              <a:lnSpc>
                <a:spcPct val="150000"/>
              </a:lnSpc>
              <a:buNone/>
              <a:defRPr/>
            </a:pPr>
            <a:r>
              <a:rPr lang="en-US" b="1" dirty="0">
                <a:solidFill>
                  <a:srgbClr val="C00000"/>
                </a:solidFill>
                <a:cs typeface="B Nazanin" pitchFamily="2" charset="-78"/>
              </a:rPr>
              <a:t>   </a:t>
            </a:r>
            <a:r>
              <a:rPr lang="fa-IR" b="1" dirty="0">
                <a:solidFill>
                  <a:srgbClr val="C00000"/>
                </a:solidFill>
                <a:cs typeface="B Nazanin" pitchFamily="2" charset="-78"/>
              </a:rPr>
              <a:t>مثال: </a:t>
            </a:r>
            <a:r>
              <a:rPr lang="fa-IR" b="1" dirty="0">
                <a:solidFill>
                  <a:schemeClr val="dk1"/>
                </a:solidFill>
                <a:cs typeface="B Nazanin" pitchFamily="2" charset="-78"/>
              </a:rPr>
              <a:t>« پس از اینکه برای اولین بار فهمیدید که مبتلا به </a:t>
            </a:r>
            <a:r>
              <a:rPr lang="fa-IR" b="1" dirty="0" smtClean="0">
                <a:solidFill>
                  <a:schemeClr val="dk1"/>
                </a:solidFill>
                <a:cs typeface="B Nazanin" pitchFamily="2" charset="-78"/>
              </a:rPr>
              <a:t>هپاتیت </a:t>
            </a:r>
            <a:r>
              <a:rPr lang="fa-IR" b="1" dirty="0">
                <a:solidFill>
                  <a:schemeClr val="dk1"/>
                </a:solidFill>
                <a:cs typeface="B Nazanin" pitchFamily="2" charset="-78"/>
              </a:rPr>
              <a:t>شده اید چه اتفاقی رخ داد؟» </a:t>
            </a:r>
          </a:p>
          <a:p>
            <a:pPr lvl="0" algn="r">
              <a:lnSpc>
                <a:spcPct val="150000"/>
              </a:lnSpc>
              <a:buNone/>
              <a:defRPr/>
            </a:pPr>
            <a:r>
              <a:rPr lang="fa-IR" b="1" dirty="0">
                <a:solidFill>
                  <a:schemeClr val="dk1"/>
                </a:solidFill>
                <a:cs typeface="B Nazanin" pitchFamily="2" charset="-78"/>
              </a:rPr>
              <a:t>در اين مثال، دامنه پاسخ وسیع است. سوالات متعاقبا متمرکز شده و بر اساس پاسخ های اولیه هدایت می شود.</a:t>
            </a:r>
            <a:endParaRPr lang="en-US" b="1" dirty="0">
              <a:solidFill>
                <a:schemeClr val="dk1"/>
              </a:solidFill>
              <a:cs typeface="B Nazanin" pitchFamily="2" charset="-78"/>
            </a:endParaRPr>
          </a:p>
          <a:p>
            <a:endParaRPr lang="fa-IR" dirty="0"/>
          </a:p>
        </p:txBody>
      </p:sp>
      <p:sp>
        <p:nvSpPr>
          <p:cNvPr id="5" name="Rectangle 2"/>
          <p:cNvSpPr txBox="1">
            <a:spLocks noChangeArrowheads="1"/>
          </p:cNvSpPr>
          <p:nvPr/>
        </p:nvSpPr>
        <p:spPr>
          <a:xfrm>
            <a:off x="1619672" y="188640"/>
            <a:ext cx="6275040" cy="92710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914400" rtl="1" eaLnBrk="1" latinLnBrk="0" hangingPunct="1">
              <a:spcBef>
                <a:spcPct val="0"/>
              </a:spcBef>
              <a:buNone/>
              <a:defRPr sz="4400" kern="1200">
                <a:solidFill>
                  <a:schemeClr val="tx1">
                    <a:lumMod val="75000"/>
                    <a:lumOff val="25000"/>
                  </a:schemeClr>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defRPr/>
            </a:pPr>
            <a:r>
              <a:rPr lang="fa-IR" sz="4000" smtClean="0">
                <a:solidFill>
                  <a:srgbClr val="FFFF66"/>
                </a:solidFill>
              </a:rPr>
              <a:t> </a:t>
            </a:r>
            <a:r>
              <a:rPr lang="fa-IR" sz="4000" smtClean="0">
                <a:solidFill>
                  <a:schemeClr val="tx2">
                    <a:lumMod val="75000"/>
                  </a:schemeClr>
                </a:solidFill>
              </a:rPr>
              <a:t>انواع مصاحبه</a:t>
            </a:r>
            <a:endParaRPr lang="en-US" sz="40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72816"/>
            <a:ext cx="8229600" cy="4389120"/>
          </a:xfrm>
        </p:spPr>
        <p:txBody>
          <a:bodyPr>
            <a:normAutofit lnSpcReduction="10000"/>
          </a:bodyPr>
          <a:lstStyle/>
          <a:p>
            <a:pPr lvl="0" algn="just" rtl="1">
              <a:lnSpc>
                <a:spcPct val="90000"/>
              </a:lnSpc>
              <a:buNone/>
              <a:defRPr/>
            </a:pPr>
            <a:r>
              <a:rPr lang="fa-IR" dirty="0">
                <a:solidFill>
                  <a:srgbClr val="C00000"/>
                </a:solidFill>
              </a:rPr>
              <a:t>مصاحبه نیمه ساختار( </a:t>
            </a:r>
            <a:r>
              <a:rPr lang="en-GB" dirty="0">
                <a:solidFill>
                  <a:srgbClr val="C00000"/>
                </a:solidFill>
              </a:rPr>
              <a:t>Semi structured</a:t>
            </a:r>
            <a:r>
              <a:rPr lang="en-US" dirty="0">
                <a:solidFill>
                  <a:srgbClr val="C00000"/>
                </a:solidFill>
              </a:rPr>
              <a:t> Interview</a:t>
            </a:r>
            <a:r>
              <a:rPr lang="fa-IR" dirty="0">
                <a:solidFill>
                  <a:srgbClr val="C00000"/>
                </a:solidFill>
              </a:rPr>
              <a:t>):</a:t>
            </a:r>
            <a:r>
              <a:rPr lang="en-US" dirty="0">
                <a:solidFill>
                  <a:srgbClr val="C00000"/>
                </a:solidFill>
              </a:rPr>
              <a:t> </a:t>
            </a:r>
            <a:endParaRPr lang="fa-IR" dirty="0">
              <a:solidFill>
                <a:srgbClr val="C00000"/>
              </a:solidFill>
            </a:endParaRPr>
          </a:p>
          <a:p>
            <a:pPr lvl="0" algn="just" rtl="1">
              <a:lnSpc>
                <a:spcPct val="170000"/>
              </a:lnSpc>
              <a:buNone/>
              <a:defRPr/>
            </a:pPr>
            <a:r>
              <a:rPr lang="fa-IR" b="1" dirty="0">
                <a:solidFill>
                  <a:schemeClr val="dk1"/>
                </a:solidFill>
                <a:cs typeface="B Nazanin" pitchFamily="2" charset="-78"/>
              </a:rPr>
              <a:t>   - </a:t>
            </a:r>
            <a:r>
              <a:rPr lang="en-GB" b="1" dirty="0">
                <a:solidFill>
                  <a:schemeClr val="dk1"/>
                </a:solidFill>
                <a:cs typeface="B Nazanin" pitchFamily="2" charset="-78"/>
              </a:rPr>
              <a:t> </a:t>
            </a:r>
            <a:r>
              <a:rPr lang="fa-IR" b="1" dirty="0">
                <a:solidFill>
                  <a:schemeClr val="dk1"/>
                </a:solidFill>
                <a:cs typeface="B Nazanin" pitchFamily="2" charset="-78"/>
              </a:rPr>
              <a:t>مصاحبه کنندگان از یک </a:t>
            </a:r>
            <a:r>
              <a:rPr lang="fa-IR" b="1" dirty="0">
                <a:solidFill>
                  <a:srgbClr val="C00000"/>
                </a:solidFill>
                <a:cs typeface="B Nazanin" pitchFamily="2" charset="-78"/>
              </a:rPr>
              <a:t>موضوع راهنما </a:t>
            </a:r>
            <a:r>
              <a:rPr lang="fa-IR" b="1" dirty="0">
                <a:solidFill>
                  <a:schemeClr val="dk1"/>
                </a:solidFill>
                <a:cs typeface="B Nazanin" pitchFamily="2" charset="-78"/>
              </a:rPr>
              <a:t>یا </a:t>
            </a:r>
            <a:r>
              <a:rPr lang="fa-IR" b="1" dirty="0">
                <a:solidFill>
                  <a:srgbClr val="C00000"/>
                </a:solidFill>
                <a:cs typeface="B Nazanin" pitchFamily="2" charset="-78"/>
              </a:rPr>
              <a:t>راهنمای مصاحبه  </a:t>
            </a:r>
            <a:r>
              <a:rPr lang="fa-IR" b="1" dirty="0">
                <a:solidFill>
                  <a:schemeClr val="dk1"/>
                </a:solidFill>
                <a:cs typeface="B Nazanin" pitchFamily="2" charset="-78"/>
              </a:rPr>
              <a:t>استفاده می کنند تا مطمئن شوند تمام سوالات مورد نظر، تحت پوشش قرار گرفته اند.</a:t>
            </a:r>
            <a:endParaRPr lang="en-US" b="1" dirty="0">
              <a:solidFill>
                <a:schemeClr val="dk1"/>
              </a:solidFill>
              <a:cs typeface="B Nazanin" pitchFamily="2" charset="-78"/>
            </a:endParaRPr>
          </a:p>
          <a:p>
            <a:pPr lvl="0" algn="just" rtl="1">
              <a:lnSpc>
                <a:spcPct val="170000"/>
              </a:lnSpc>
              <a:buNone/>
              <a:defRPr/>
            </a:pPr>
            <a:r>
              <a:rPr lang="fa-IR" b="1" dirty="0">
                <a:solidFill>
                  <a:schemeClr val="dk1"/>
                </a:solidFill>
                <a:cs typeface="B Nazanin" pitchFamily="2" charset="-78"/>
              </a:rPr>
              <a:t> </a:t>
            </a:r>
            <a:r>
              <a:rPr lang="en-US" b="1" dirty="0">
                <a:solidFill>
                  <a:schemeClr val="dk1"/>
                </a:solidFill>
                <a:cs typeface="B Nazanin" pitchFamily="2" charset="-78"/>
              </a:rPr>
              <a:t> </a:t>
            </a:r>
            <a:r>
              <a:rPr lang="fa-IR" b="1" dirty="0">
                <a:solidFill>
                  <a:schemeClr val="dk1"/>
                </a:solidFill>
                <a:cs typeface="B Nazanin" pitchFamily="2" charset="-78"/>
              </a:rPr>
              <a:t> -  وظیفه مصاحبه کننده، تشویق شرکت کنندگان درمصاحبه به بحث آزادانه در مورد تمام موضوعاتی است که در راهنمای مربوطه آمده است.</a:t>
            </a:r>
          </a:p>
        </p:txBody>
      </p:sp>
      <p:sp>
        <p:nvSpPr>
          <p:cNvPr id="5" name="Rectangle 2"/>
          <p:cNvSpPr txBox="1">
            <a:spLocks noChangeArrowheads="1"/>
          </p:cNvSpPr>
          <p:nvPr/>
        </p:nvSpPr>
        <p:spPr>
          <a:xfrm>
            <a:off x="1619672" y="188640"/>
            <a:ext cx="6275040" cy="92710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ctr" defTabSz="914400" rtl="1" eaLnBrk="1" latinLnBrk="0" hangingPunct="1">
              <a:spcBef>
                <a:spcPct val="0"/>
              </a:spcBef>
              <a:buNone/>
              <a:defRPr sz="4400" kern="1200">
                <a:solidFill>
                  <a:schemeClr val="tx1">
                    <a:lumMod val="75000"/>
                    <a:lumOff val="25000"/>
                  </a:schemeClr>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defRPr/>
            </a:pPr>
            <a:r>
              <a:rPr lang="fa-IR" sz="4000" smtClean="0">
                <a:solidFill>
                  <a:srgbClr val="FFFF66"/>
                </a:solidFill>
              </a:rPr>
              <a:t> </a:t>
            </a:r>
            <a:r>
              <a:rPr lang="fa-IR" sz="4000" smtClean="0">
                <a:solidFill>
                  <a:schemeClr val="tx2">
                    <a:lumMod val="75000"/>
                  </a:schemeClr>
                </a:solidFill>
              </a:rPr>
              <a:t>انواع مصاحبه</a:t>
            </a:r>
            <a:endParaRPr lang="en-US" sz="4000"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lstStyle/>
          <a:p>
            <a:pPr algn="ctr"/>
            <a:r>
              <a:rPr lang="fa-IR" b="1" dirty="0" smtClean="0">
                <a:solidFill>
                  <a:srgbClr val="FF0000"/>
                </a:solidFill>
                <a:latin typeface="Times New Roman" pitchFamily="18" charset="0"/>
                <a:cs typeface="Times New Roman" pitchFamily="18" charset="0"/>
              </a:rPr>
              <a:t>مزایای روش مصاحبه</a:t>
            </a:r>
            <a:endParaRPr lang="fa-IR"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67544" y="1844824"/>
            <a:ext cx="8229600" cy="4389120"/>
          </a:xfrm>
        </p:spPr>
        <p:txBody>
          <a:bodyPr>
            <a:normAutofit lnSpcReduction="10000"/>
          </a:bodyPr>
          <a:lstStyle/>
          <a:p>
            <a:pPr algn="r" rtl="1">
              <a:buFont typeface="Wingdings" pitchFamily="2" charset="2"/>
              <a:buChar char="v"/>
            </a:pPr>
            <a:r>
              <a:rPr lang="fa-IR" dirty="0" smtClean="0"/>
              <a:t> این روش برای </a:t>
            </a:r>
            <a:r>
              <a:rPr lang="fa-IR" dirty="0" smtClean="0">
                <a:solidFill>
                  <a:srgbClr val="FF0000"/>
                </a:solidFill>
              </a:rPr>
              <a:t>کودکان و افراد بی سواد </a:t>
            </a:r>
            <a:r>
              <a:rPr lang="fa-IR" dirty="0" smtClean="0"/>
              <a:t>بهترین و شاید تنهاشیوه جمع </a:t>
            </a:r>
            <a:r>
              <a:rPr lang="en-US" dirty="0" smtClean="0"/>
              <a:t> </a:t>
            </a:r>
          </a:p>
          <a:p>
            <a:pPr algn="r" rtl="1">
              <a:buFont typeface="Wingdings" pitchFamily="2" charset="2"/>
              <a:buChar char="v"/>
            </a:pPr>
            <a:r>
              <a:rPr lang="en-US" dirty="0" smtClean="0"/>
              <a:t> </a:t>
            </a:r>
            <a:r>
              <a:rPr lang="fa-IR" dirty="0" smtClean="0"/>
              <a:t>آوری اطلاعات باشد.</a:t>
            </a:r>
          </a:p>
          <a:p>
            <a:pPr algn="r" rtl="1">
              <a:buFont typeface="Wingdings" pitchFamily="2" charset="2"/>
              <a:buChar char="v"/>
            </a:pPr>
            <a:r>
              <a:rPr lang="fa-IR" dirty="0" smtClean="0"/>
              <a:t> برای افرادی که پاسخگویی تمایل به </a:t>
            </a:r>
            <a:r>
              <a:rPr lang="fa-IR" dirty="0" smtClean="0">
                <a:solidFill>
                  <a:srgbClr val="FF0000"/>
                </a:solidFill>
              </a:rPr>
              <a:t>مطالب نوشتاری </a:t>
            </a:r>
            <a:r>
              <a:rPr lang="fa-IR" dirty="0" smtClean="0"/>
              <a:t>ندارند مناسب ترین روش است.</a:t>
            </a:r>
          </a:p>
          <a:p>
            <a:pPr algn="r" rtl="1">
              <a:buFont typeface="Wingdings" pitchFamily="2" charset="2"/>
              <a:buChar char="v"/>
            </a:pPr>
            <a:r>
              <a:rPr lang="fa-IR" dirty="0" smtClean="0"/>
              <a:t> در صورتی که مصاحبه گر فرد ماهر بوده بوده باشد. می تواند به </a:t>
            </a:r>
            <a:r>
              <a:rPr lang="fa-IR" dirty="0" smtClean="0">
                <a:solidFill>
                  <a:srgbClr val="FF0000"/>
                </a:solidFill>
              </a:rPr>
              <a:t>اطلاعات وسیع و عمیقی </a:t>
            </a:r>
            <a:r>
              <a:rPr lang="fa-IR" dirty="0" smtClean="0"/>
              <a:t>دست یابد.</a:t>
            </a:r>
          </a:p>
          <a:p>
            <a:pPr algn="r" rtl="1">
              <a:buFont typeface="Wingdings" pitchFamily="2" charset="2"/>
              <a:buChar char="v"/>
            </a:pPr>
            <a:r>
              <a:rPr lang="fa-IR" dirty="0" smtClean="0"/>
              <a:t> حضور مصاحبه گر این امکان را </a:t>
            </a:r>
            <a:r>
              <a:rPr lang="fa-IR" dirty="0" smtClean="0"/>
              <a:t>فراهم </a:t>
            </a:r>
            <a:r>
              <a:rPr lang="fa-IR" dirty="0" smtClean="0"/>
              <a:t>می کند که مصاحبه شونده منظور و هدف وی را از سوالات بهتر درک نموده و دقیق تر و مناسب تر پاسخ بدهد. </a:t>
            </a:r>
          </a:p>
          <a:p>
            <a:pPr algn="r" rtl="1">
              <a:buFont typeface="Wingdings" pitchFamily="2" charset="2"/>
              <a:buChar char="v"/>
            </a:pPr>
            <a:r>
              <a:rPr lang="fa-IR" dirty="0" smtClean="0"/>
              <a:t> معمولا به همه سوالات پاسخ داده می شود. </a:t>
            </a:r>
          </a:p>
          <a:p>
            <a:pPr algn="r" rtl="1">
              <a:buFont typeface="Wingdings" pitchFamily="2" charset="2"/>
              <a:buChar char="v"/>
            </a:pPr>
            <a:endParaRPr lang="fa-IR" dirty="0" smtClean="0"/>
          </a:p>
          <a:p>
            <a:pPr algn="l" rtl="1">
              <a:buFont typeface="Wingdings" pitchFamily="2" charset="2"/>
              <a:buChar char="v"/>
            </a:pPr>
            <a:endParaRPr lang="fa-IR"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noAutofit/>
          </a:bodyPr>
          <a:lstStyle/>
          <a:p>
            <a:pPr algn="ctr"/>
            <a:r>
              <a:rPr lang="en-US" sz="6000" dirty="0" smtClean="0">
                <a:solidFill>
                  <a:srgbClr val="FF0000"/>
                </a:solidFill>
              </a:rPr>
              <a:t/>
            </a:r>
            <a:br>
              <a:rPr lang="en-US" sz="6000" dirty="0" smtClean="0">
                <a:solidFill>
                  <a:srgbClr val="FF0000"/>
                </a:solidFill>
              </a:rPr>
            </a:br>
            <a:r>
              <a:rPr lang="fa-IR" sz="6000" dirty="0" smtClean="0"/>
              <a:t/>
            </a:r>
            <a:br>
              <a:rPr lang="fa-IR" sz="6000" dirty="0" smtClean="0"/>
            </a:br>
            <a:r>
              <a:rPr lang="fa-IR" sz="6000" dirty="0">
                <a:solidFill>
                  <a:srgbClr val="FF0000"/>
                </a:solidFill>
              </a:rPr>
              <a:t>معایب</a:t>
            </a:r>
            <a:endParaRPr lang="fa-IR" sz="6000" dirty="0"/>
          </a:p>
        </p:txBody>
      </p:sp>
      <p:sp>
        <p:nvSpPr>
          <p:cNvPr id="3" name="Content Placeholder 2"/>
          <p:cNvSpPr>
            <a:spLocks noGrp="1"/>
          </p:cNvSpPr>
          <p:nvPr>
            <p:ph idx="1"/>
          </p:nvPr>
        </p:nvSpPr>
        <p:spPr/>
        <p:txBody>
          <a:bodyPr/>
          <a:lstStyle/>
          <a:p>
            <a:pPr algn="r" rtl="1">
              <a:buFont typeface="Wingdings" pitchFamily="2" charset="2"/>
              <a:buChar char="v"/>
            </a:pPr>
            <a:r>
              <a:rPr lang="fa-IR" dirty="0" smtClean="0"/>
              <a:t>وقت گیر است و در مدت زمان کوتاه نمی توان از افراد زیادی مصاحبه به عمل آورد.</a:t>
            </a:r>
          </a:p>
          <a:p>
            <a:pPr algn="r" rtl="1">
              <a:buFont typeface="Wingdings" pitchFamily="2" charset="2"/>
              <a:buChar char="v"/>
            </a:pPr>
            <a:r>
              <a:rPr lang="fa-IR" dirty="0" smtClean="0"/>
              <a:t> پر هزینه می باشد. </a:t>
            </a:r>
          </a:p>
          <a:p>
            <a:pPr algn="r" rtl="1">
              <a:buFont typeface="Wingdings" pitchFamily="2" charset="2"/>
              <a:buChar char="v"/>
            </a:pPr>
            <a:r>
              <a:rPr lang="fa-IR" dirty="0" smtClean="0"/>
              <a:t> با توجه به وقت گیر  و پر هزینه بودن معمولا تعداد افراد مورد مطالعه زیاد نیست. </a:t>
            </a:r>
          </a:p>
          <a:p>
            <a:pPr algn="r" rtl="1">
              <a:buFont typeface="Wingdings" pitchFamily="2" charset="2"/>
              <a:buChar char="v"/>
            </a:pPr>
            <a:r>
              <a:rPr lang="fa-IR" dirty="0" smtClean="0"/>
              <a:t> تجزیه و تحلیل ، تعبیر و تفسیر آنها مشکل است.</a:t>
            </a:r>
          </a:p>
          <a:p>
            <a:pPr algn="r" rtl="1">
              <a:buFont typeface="Wingdings" pitchFamily="2" charset="2"/>
              <a:buChar char="v"/>
            </a:pPr>
            <a:endParaRPr lang="fa-I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p:cNvSpPr>
            <a:spLocks noGrp="1" noChangeArrowheads="1"/>
          </p:cNvSpPr>
          <p:nvPr>
            <p:ph type="body" idx="1"/>
          </p:nvPr>
        </p:nvSpPr>
        <p:spPr>
          <a:xfrm>
            <a:off x="714348" y="1928802"/>
            <a:ext cx="7924800" cy="4114800"/>
          </a:xfrm>
        </p:spPr>
        <p:txBody>
          <a:bodyPr>
            <a:normAutofit/>
          </a:bodyPr>
          <a:lstStyle/>
          <a:p>
            <a:pPr marL="96838" indent="0" algn="justLow" rtl="1" eaLnBrk="1" hangingPunct="1">
              <a:lnSpc>
                <a:spcPct val="150000"/>
              </a:lnSpc>
              <a:buFont typeface="Wingdings" pitchFamily="2" charset="2"/>
              <a:buChar char="v"/>
              <a:defRPr/>
            </a:pPr>
            <a:r>
              <a:rPr lang="ar-SA" sz="3200" dirty="0" smtClean="0">
                <a:latin typeface="Times New Roman" pitchFamily="18" charset="0"/>
                <a:cs typeface="Times New Roman" pitchFamily="18" charset="0"/>
              </a:rPr>
              <a:t>اين عامل تقريباً در كليه موقعيتهاي مصاحبه اتفاق مي افتد . مصاحبه شونده ممكن است نسبت به منظور مصاحبه كننده بي اعتماد بوده و از دادن بعضي پاسخ ها طفره رفته و يا پاسخهاي گمراه كننده دهد . </a:t>
            </a:r>
            <a:endParaRPr lang="en-US" sz="3200" dirty="0" smtClean="0">
              <a:latin typeface="Times New Roman" pitchFamily="18" charset="0"/>
              <a:cs typeface="Times New Roman" pitchFamily="18" charset="0"/>
            </a:endParaRPr>
          </a:p>
        </p:txBody>
      </p:sp>
      <p:sp>
        <p:nvSpPr>
          <p:cNvPr id="4" name="TextBox 3"/>
          <p:cNvSpPr txBox="1"/>
          <p:nvPr/>
        </p:nvSpPr>
        <p:spPr>
          <a:xfrm>
            <a:off x="1571604" y="857232"/>
            <a:ext cx="6000792" cy="707886"/>
          </a:xfrm>
          <a:prstGeom prst="rect">
            <a:avLst/>
          </a:prstGeom>
          <a:noFill/>
        </p:spPr>
        <p:txBody>
          <a:bodyPr wrap="square" rtlCol="0">
            <a:spAutoFit/>
          </a:bodyPr>
          <a:lstStyle/>
          <a:p>
            <a:r>
              <a:rPr lang="fa-IR" sz="4000" b="1" dirty="0" smtClean="0">
                <a:latin typeface="Times New Roman" pitchFamily="18" charset="0"/>
                <a:cs typeface="Times New Roman" pitchFamily="18" charset="0"/>
              </a:rPr>
              <a:t>تاثیر مصاحبه بر مصاحبه شونده</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96258">
                                            <p:txEl>
                                              <p:pRg st="0" end="0"/>
                                            </p:txEl>
                                          </p:spTgt>
                                        </p:tgtEl>
                                        <p:attrNameLst>
                                          <p:attrName>style.visibility</p:attrName>
                                        </p:attrNameLst>
                                      </p:cBhvr>
                                      <p:to>
                                        <p:strVal val="visible"/>
                                      </p:to>
                                    </p:set>
                                    <p:anim calcmode="lin" valueType="num">
                                      <p:cBhvr additive="base">
                                        <p:cTn id="7" dur="500" fill="hold"/>
                                        <p:tgtEl>
                                          <p:spTgt spid="9625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625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85728"/>
            <a:ext cx="8229600" cy="1143000"/>
          </a:xfrm>
        </p:spPr>
        <p:txBody>
          <a:bodyPr>
            <a:normAutofit fontScale="90000"/>
          </a:bodyPr>
          <a:lstStyle/>
          <a:p>
            <a:pPr algn="ctr"/>
            <a:r>
              <a:rPr lang="fa-IR" b="1" dirty="0" smtClean="0">
                <a:solidFill>
                  <a:schemeClr val="tx1"/>
                </a:solidFill>
                <a:latin typeface="Times New Roman" pitchFamily="18" charset="0"/>
                <a:cs typeface="Times New Roman" pitchFamily="18" charset="0"/>
              </a:rPr>
              <a:t>نکات ضروری برای استفاده از روش مصاحبه</a:t>
            </a:r>
            <a:endParaRPr lang="fa-IR"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28596" y="1785926"/>
            <a:ext cx="8229600" cy="4389120"/>
          </a:xfrm>
        </p:spPr>
        <p:txBody>
          <a:bodyPr>
            <a:normAutofit fontScale="47500" lnSpcReduction="20000"/>
          </a:bodyPr>
          <a:lstStyle/>
          <a:p>
            <a:pPr algn="r" rtl="1">
              <a:buFont typeface="Wingdings" pitchFamily="2" charset="2"/>
              <a:buChar char="v"/>
            </a:pPr>
            <a:r>
              <a:rPr lang="fa-IR" dirty="0" smtClean="0"/>
              <a:t> </a:t>
            </a:r>
            <a:r>
              <a:rPr lang="fa-IR" sz="4900" dirty="0" smtClean="0">
                <a:latin typeface="Times New Roman" pitchFamily="18" charset="0"/>
                <a:ea typeface="+mj-ea"/>
                <a:cs typeface="Times New Roman" pitchFamily="18" charset="0"/>
              </a:rPr>
              <a:t>مصاحبه گر و مصاحبه شونده هردو به یک زبان و حتی به یک لهجه تکلم نماید</a:t>
            </a:r>
          </a:p>
          <a:p>
            <a:pPr algn="r" rtl="1">
              <a:buFont typeface="Wingdings" pitchFamily="2" charset="2"/>
              <a:buChar char="v"/>
            </a:pPr>
            <a:r>
              <a:rPr lang="fa-IR" sz="4900" dirty="0" smtClean="0">
                <a:latin typeface="Times New Roman" pitchFamily="18" charset="0"/>
                <a:ea typeface="+mj-ea"/>
                <a:cs typeface="Times New Roman" pitchFamily="18" charset="0"/>
              </a:rPr>
              <a:t> در صورتی که از وسایلی مانند ضبط صوت و یا ضبط تصویری استفاده می شود اجازه گرفته شوند.</a:t>
            </a:r>
          </a:p>
          <a:p>
            <a:pPr algn="r" rtl="1">
              <a:buFont typeface="Wingdings" pitchFamily="2" charset="2"/>
              <a:buChar char="v"/>
            </a:pPr>
            <a:r>
              <a:rPr lang="fa-IR" sz="4900" dirty="0" smtClean="0">
                <a:latin typeface="Times New Roman" pitchFamily="18" charset="0"/>
                <a:ea typeface="+mj-ea"/>
                <a:cs typeface="Times New Roman" pitchFamily="18" charset="0"/>
              </a:rPr>
              <a:t>مصاحبه گر از اعمال نظرات</a:t>
            </a:r>
            <a:r>
              <a:rPr lang="en-US" sz="4900" dirty="0" smtClean="0">
                <a:latin typeface="Times New Roman" pitchFamily="18" charset="0"/>
                <a:ea typeface="+mj-ea"/>
                <a:cs typeface="Times New Roman" pitchFamily="18" charset="0"/>
              </a:rPr>
              <a:t> </a:t>
            </a:r>
            <a:r>
              <a:rPr lang="fa-IR" sz="4900" dirty="0" smtClean="0">
                <a:latin typeface="Times New Roman" pitchFamily="18" charset="0"/>
                <a:ea typeface="+mj-ea"/>
                <a:cs typeface="Times New Roman" pitchFamily="18" charset="0"/>
              </a:rPr>
              <a:t>، تعصبات و تمایلات شخصی خودداری نماید</a:t>
            </a:r>
          </a:p>
          <a:p>
            <a:pPr algn="r" rtl="1">
              <a:buFont typeface="Wingdings" pitchFamily="2" charset="2"/>
              <a:buChar char="v"/>
            </a:pPr>
            <a:r>
              <a:rPr lang="fa-IR" sz="4900" dirty="0" smtClean="0">
                <a:latin typeface="Times New Roman" pitchFamily="18" charset="0"/>
                <a:ea typeface="+mj-ea"/>
                <a:cs typeface="Times New Roman" pitchFamily="18" charset="0"/>
              </a:rPr>
              <a:t> محیط آرام و صمیمی برای مصاحبه شونده ایجاد شده باشد.</a:t>
            </a:r>
          </a:p>
          <a:p>
            <a:pPr algn="r" rtl="1">
              <a:buFont typeface="Wingdings" pitchFamily="2" charset="2"/>
              <a:buChar char="v"/>
            </a:pPr>
            <a:r>
              <a:rPr lang="fa-IR" sz="4900" dirty="0" smtClean="0">
                <a:latin typeface="Times New Roman" pitchFamily="18" charset="0"/>
                <a:ea typeface="+mj-ea"/>
                <a:cs typeface="Times New Roman" pitchFamily="18" charset="0"/>
              </a:rPr>
              <a:t> مصاحبه گر از هدف و سوالات تحقیق آگاه باشد تا جهت مصاحبه را صحیح هدایت نماید.</a:t>
            </a:r>
          </a:p>
          <a:p>
            <a:pPr algn="r" rtl="1">
              <a:buFont typeface="Wingdings" pitchFamily="2" charset="2"/>
              <a:buChar char="v"/>
            </a:pPr>
            <a:r>
              <a:rPr lang="fa-IR" sz="4900" dirty="0" smtClean="0">
                <a:latin typeface="Times New Roman" pitchFamily="18" charset="0"/>
                <a:ea typeface="+mj-ea"/>
                <a:cs typeface="Times New Roman" pitchFamily="18" charset="0"/>
              </a:rPr>
              <a:t> شرایط برای همه افراد مورد مصاحبه یکسان باشد. </a:t>
            </a:r>
          </a:p>
          <a:p>
            <a:pPr algn="r" rtl="1">
              <a:buFont typeface="Wingdings" pitchFamily="2" charset="2"/>
              <a:buChar char="v"/>
            </a:pPr>
            <a:r>
              <a:rPr lang="fa-IR" sz="4900" dirty="0" smtClean="0">
                <a:latin typeface="Times New Roman" pitchFamily="18" charset="0"/>
                <a:ea typeface="+mj-ea"/>
                <a:cs typeface="Times New Roman" pitchFamily="18" charset="0"/>
              </a:rPr>
              <a:t> از وارد شدن به مسائل خصوصی مصاحبه شونده خودداری شود. </a:t>
            </a:r>
          </a:p>
          <a:p>
            <a:pPr algn="r" rtl="1">
              <a:buFont typeface="Wingdings" pitchFamily="2" charset="2"/>
              <a:buChar char="v"/>
            </a:pPr>
            <a:r>
              <a:rPr lang="fa-IR" sz="4900" dirty="0" smtClean="0">
                <a:latin typeface="Times New Roman" pitchFamily="18" charset="0"/>
                <a:ea typeface="+mj-ea"/>
                <a:cs typeface="Times New Roman" pitchFamily="18" charset="0"/>
              </a:rPr>
              <a:t> به مصاحبه شونده این اطمینان داده شود که انچه بیان می کند کاملامحرمانه خواهد بود و از فاش شدن نام او در مطالب خودداری خواهد شد.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body" idx="1"/>
          </p:nvPr>
        </p:nvSpPr>
        <p:spPr>
          <a:xfrm>
            <a:off x="857224" y="1643050"/>
            <a:ext cx="7924800" cy="4114800"/>
          </a:xfrm>
        </p:spPr>
        <p:txBody>
          <a:bodyPr>
            <a:normAutofit fontScale="92500"/>
          </a:bodyPr>
          <a:lstStyle/>
          <a:p>
            <a:pPr marL="96838" indent="0" algn="justLow" rtl="1" eaLnBrk="1" hangingPunct="1">
              <a:lnSpc>
                <a:spcPct val="150000"/>
              </a:lnSpc>
              <a:buFont typeface="Wingdings" pitchFamily="2" charset="2"/>
              <a:buNone/>
              <a:defRPr/>
            </a:pPr>
            <a:r>
              <a:rPr lang="ar-SA" sz="4000" dirty="0" smtClean="0">
                <a:latin typeface="Times New Roman" pitchFamily="18" charset="0"/>
                <a:cs typeface="Times New Roman" pitchFamily="18" charset="0"/>
              </a:rPr>
              <a:t>مصاحبه و مشاهده بايستي همراه با </a:t>
            </a:r>
            <a:r>
              <a:rPr lang="ar-SA" sz="4000" dirty="0" smtClean="0">
                <a:solidFill>
                  <a:srgbClr val="FF0000"/>
                </a:solidFill>
                <a:latin typeface="Times New Roman" pitchFamily="18" charset="0"/>
                <a:cs typeface="Times New Roman" pitchFamily="18" charset="0"/>
              </a:rPr>
              <a:t>دستورالعمل</a:t>
            </a:r>
            <a:r>
              <a:rPr lang="ar-SA" sz="4000" dirty="0" smtClean="0">
                <a:latin typeface="Times New Roman" pitchFamily="18" charset="0"/>
                <a:cs typeface="Times New Roman" pitchFamily="18" charset="0"/>
              </a:rPr>
              <a:t> نحوه انجام مصاحبه باشد و براي استفاده از روشهاي مشاهده و مصاحبه ، جمع آوري كنندگان داده ها بايد قبلاً </a:t>
            </a:r>
            <a:r>
              <a:rPr lang="ar-SA" sz="4000" dirty="0" smtClean="0">
                <a:solidFill>
                  <a:srgbClr val="FF0000"/>
                </a:solidFill>
                <a:latin typeface="Times New Roman" pitchFamily="18" charset="0"/>
                <a:cs typeface="Times New Roman" pitchFamily="18" charset="0"/>
              </a:rPr>
              <a:t>آموزش هاي لازم </a:t>
            </a:r>
            <a:r>
              <a:rPr lang="ar-SA" sz="4000" dirty="0" smtClean="0">
                <a:latin typeface="Times New Roman" pitchFamily="18" charset="0"/>
                <a:cs typeface="Times New Roman" pitchFamily="18" charset="0"/>
              </a:rPr>
              <a:t>را ديده باشد . </a:t>
            </a:r>
            <a:endParaRPr lang="en-US" sz="40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4210">
                                            <p:txEl>
                                              <p:pRg st="0" end="0"/>
                                            </p:txEl>
                                          </p:spTgt>
                                        </p:tgtEl>
                                        <p:attrNameLst>
                                          <p:attrName>style.visibility</p:attrName>
                                        </p:attrNameLst>
                                      </p:cBhvr>
                                      <p:to>
                                        <p:strVal val="visible"/>
                                      </p:to>
                                    </p:set>
                                    <p:anim calcmode="lin" valueType="num">
                                      <p:cBhvr additive="base">
                                        <p:cTn id="7" dur="500" fill="hold"/>
                                        <p:tgtEl>
                                          <p:spTgt spid="942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42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lnSpc>
                <a:spcPct val="200000"/>
              </a:lnSpc>
              <a:buFont typeface="Wingdings" pitchFamily="2" charset="2"/>
              <a:buChar char="v"/>
            </a:pPr>
            <a:r>
              <a:rPr lang="fa-IR" b="1" dirty="0" smtClean="0">
                <a:latin typeface="Times New Roman" pitchFamily="18" charset="0"/>
                <a:cs typeface="Times New Roman" pitchFamily="18" charset="0"/>
              </a:rPr>
              <a:t>ابزاری است که در آن مجموعه ای از سؤالات بصورت کتبی ارائه می گردد و </a:t>
            </a:r>
            <a:r>
              <a:rPr lang="fa-IR" b="1" dirty="0" smtClean="0">
                <a:solidFill>
                  <a:srgbClr val="FF0000"/>
                </a:solidFill>
                <a:latin typeface="Times New Roman" pitchFamily="18" charset="0"/>
                <a:cs typeface="Times New Roman" pitchFamily="18" charset="0"/>
              </a:rPr>
              <a:t>پاسخگو به صورت کتبی </a:t>
            </a:r>
            <a:r>
              <a:rPr lang="fa-IR" b="1" dirty="0" smtClean="0">
                <a:latin typeface="Times New Roman" pitchFamily="18" charset="0"/>
                <a:cs typeface="Times New Roman" pitchFamily="18" charset="0"/>
              </a:rPr>
              <a:t>به آنها پاسخ می دهد .</a:t>
            </a:r>
          </a:p>
          <a:p>
            <a:pPr algn="r" rtl="1">
              <a:lnSpc>
                <a:spcPct val="200000"/>
              </a:lnSpc>
              <a:buFont typeface="Wingdings" pitchFamily="2" charset="2"/>
              <a:buChar char="v"/>
            </a:pPr>
            <a:r>
              <a:rPr lang="ar-SA" b="1" dirty="0" smtClean="0">
                <a:latin typeface="Times New Roman" pitchFamily="18" charset="0"/>
                <a:cs typeface="Times New Roman" pitchFamily="18" charset="0"/>
              </a:rPr>
              <a:t>مجموعه سئوالاتي كه براي سنجش </a:t>
            </a:r>
            <a:r>
              <a:rPr lang="fa-IR" b="1" dirty="0" smtClean="0">
                <a:latin typeface="Times New Roman" pitchFamily="18" charset="0"/>
                <a:cs typeface="Times New Roman" pitchFamily="18" charset="0"/>
              </a:rPr>
              <a:t> دانش ،</a:t>
            </a:r>
            <a:r>
              <a:rPr lang="ar-SA" b="1" dirty="0" smtClean="0">
                <a:latin typeface="Times New Roman" pitchFamily="18" charset="0"/>
                <a:cs typeface="Times New Roman" pitchFamily="18" charset="0"/>
              </a:rPr>
              <a:t>نگرش، باورها و اعتقادات </a:t>
            </a:r>
            <a:r>
              <a:rPr lang="fa-IR" b="1" dirty="0" smtClean="0">
                <a:latin typeface="Times New Roman" pitchFamily="18" charset="0"/>
                <a:cs typeface="Times New Roman" pitchFamily="18" charset="0"/>
              </a:rPr>
              <a:t> وعملکرد واحدهای مورد پژوهش </a:t>
            </a:r>
            <a:r>
              <a:rPr lang="ar-SA" b="1" dirty="0" smtClean="0">
                <a:latin typeface="Times New Roman" pitchFamily="18" charset="0"/>
                <a:cs typeface="Times New Roman" pitchFamily="18" charset="0"/>
              </a:rPr>
              <a:t>بكار مي رود </a:t>
            </a:r>
            <a:r>
              <a:rPr lang="ar-SA" sz="2800" dirty="0" smtClean="0">
                <a:cs typeface="B Titr" pitchFamily="2" charset="-78"/>
              </a:rPr>
              <a:t>. </a:t>
            </a:r>
            <a:endParaRPr lang="en-US" sz="2800" dirty="0" smtClean="0">
              <a:cs typeface="B Titr" pitchFamily="2" charset="-78"/>
            </a:endParaRPr>
          </a:p>
          <a:p>
            <a:pPr algn="r" rtl="1">
              <a:lnSpc>
                <a:spcPct val="200000"/>
              </a:lnSpc>
              <a:buFont typeface="Wingdings" pitchFamily="2" charset="2"/>
              <a:buChar char="v"/>
            </a:pPr>
            <a:endParaRPr lang="en-US" dirty="0">
              <a:latin typeface="Times New Roman" pitchFamily="18" charset="0"/>
              <a:cs typeface="Times New Roman" pitchFamily="18" charset="0"/>
            </a:endParaRPr>
          </a:p>
        </p:txBody>
      </p:sp>
      <p:sp>
        <p:nvSpPr>
          <p:cNvPr id="4" name="Rectangle 2"/>
          <p:cNvSpPr>
            <a:spLocks noGrp="1" noChangeArrowheads="1"/>
          </p:cNvSpPr>
          <p:nvPr>
            <p:ph type="title"/>
          </p:nvPr>
        </p:nvSpPr>
        <p:spPr>
          <a:xfrm>
            <a:off x="428596" y="500042"/>
            <a:ext cx="8229600" cy="1143000"/>
          </a:xfrm>
        </p:spPr>
        <p:txBody>
          <a:bodyPr/>
          <a:lstStyle/>
          <a:p>
            <a:pPr algn="ctr" rtl="1"/>
            <a:r>
              <a:rPr lang="fa-IR" sz="4800" b="1" dirty="0">
                <a:solidFill>
                  <a:schemeClr val="tx1"/>
                </a:solidFill>
                <a:latin typeface="Times New Roman" pitchFamily="18" charset="0"/>
                <a:cs typeface="Times New Roman" pitchFamily="18" charset="0"/>
              </a:rPr>
              <a:t>پرسشنامه</a:t>
            </a:r>
            <a:r>
              <a:rPr lang="fa-IR" dirty="0">
                <a:solidFill>
                  <a:schemeClr val="tx1"/>
                </a:solidFill>
                <a:latin typeface="Times New Roman" pitchFamily="18" charset="0"/>
                <a:cs typeface="Times New Roman" pitchFamily="18" charset="0"/>
              </a:rPr>
              <a:t>  </a:t>
            </a:r>
            <a:endParaRPr lang="en-US" dirty="0">
              <a:solidFill>
                <a:schemeClr val="tx1"/>
              </a:solidFill>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428604"/>
            <a:ext cx="8229600" cy="1143000"/>
          </a:xfrm>
        </p:spPr>
        <p:txBody>
          <a:bodyPr/>
          <a:lstStyle/>
          <a:p>
            <a:pPr algn="ctr"/>
            <a:r>
              <a:rPr lang="fa-IR" b="1" dirty="0" smtClean="0">
                <a:solidFill>
                  <a:schemeClr val="tx1"/>
                </a:solidFill>
                <a:latin typeface="Times New Roman" pitchFamily="18" charset="0"/>
                <a:cs typeface="Times New Roman" pitchFamily="18" charset="0"/>
              </a:rPr>
              <a:t>استفاده از اطلاعات موجود</a:t>
            </a:r>
            <a:endParaRPr lang="en-US" b="1" dirty="0">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857224" y="2214554"/>
            <a:ext cx="7772400" cy="4114800"/>
          </a:xfrm>
          <a:prstGeom prst="rect">
            <a:avLst/>
          </a:prstGeom>
        </p:spPr>
        <p:txBody>
          <a:bodyPr vert="horz">
            <a:normAutofit/>
          </a:bodyPr>
          <a:lstStyle/>
          <a:p>
            <a:pPr marL="0" marR="0" lvl="0" indent="0" algn="r" defTabSz="914400" rtl="0" eaLnBrk="1" fontAlgn="auto" latinLnBrk="0" hangingPunct="1">
              <a:lnSpc>
                <a:spcPct val="100000"/>
              </a:lnSpc>
              <a:spcBef>
                <a:spcPct val="20000"/>
              </a:spcBef>
              <a:spcAft>
                <a:spcPts val="0"/>
              </a:spcAft>
              <a:buClr>
                <a:schemeClr val="accent3"/>
              </a:buClr>
              <a:buSzPct val="95000"/>
              <a:buFont typeface="Wingdings" pitchFamily="2" charset="2"/>
              <a:buNone/>
              <a:tabLst/>
              <a:defRPr/>
            </a:pPr>
            <a:r>
              <a:rPr kumimoji="0" lang="ar-SA" sz="32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در اين روش اطلاعات به وسيله ديگران جمع آوري شده  است </a:t>
            </a:r>
          </a:p>
          <a:p>
            <a:pPr marL="0" marR="0" lvl="0" indent="0" algn="r" defTabSz="914400" rtl="0" eaLnBrk="1" fontAlgn="auto" latinLnBrk="0" hangingPunct="1">
              <a:lnSpc>
                <a:spcPct val="100000"/>
              </a:lnSpc>
              <a:spcBef>
                <a:spcPct val="20000"/>
              </a:spcBef>
              <a:spcAft>
                <a:spcPts val="0"/>
              </a:spcAft>
              <a:buClr>
                <a:schemeClr val="accent3"/>
              </a:buClr>
              <a:buSzPct val="95000"/>
              <a:buFont typeface="Wingdings" pitchFamily="2" charset="2"/>
              <a:buNone/>
              <a:tabLst/>
              <a:defRPr/>
            </a:pPr>
            <a:r>
              <a:rPr kumimoji="0" lang="ar-SA" sz="32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مانند : پرونده هاي بيمارستاني ، اطلاعات مربوط به سرشماري و .... </a:t>
            </a:r>
            <a:endParaRPr kumimoji="0" lang="en-US" sz="32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out)">
                                      <p:cBhvr>
                                        <p:cTn id="7" dur="500"/>
                                        <p:tgtEl>
                                          <p:spTgt spid="4">
                                            <p:txEl>
                                              <p:pRg st="0" end="0"/>
                                            </p:txEl>
                                          </p:spTgt>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ox(out)">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500034" y="1643050"/>
            <a:ext cx="8210552" cy="4114800"/>
          </a:xfrm>
        </p:spPr>
        <p:txBody>
          <a:bodyPr>
            <a:normAutofit/>
          </a:bodyPr>
          <a:lstStyle/>
          <a:p>
            <a:pPr marL="0" indent="0" algn="r" rtl="1" eaLnBrk="1" hangingPunct="1">
              <a:buFont typeface="Wingdings" pitchFamily="2" charset="2"/>
              <a:buChar char="v"/>
              <a:defRPr/>
            </a:pPr>
            <a:r>
              <a:rPr lang="ar-SA" sz="3200" dirty="0" smtClean="0">
                <a:latin typeface="Times New Roman" pitchFamily="18" charset="0"/>
                <a:cs typeface="Times New Roman" pitchFamily="18" charset="0"/>
              </a:rPr>
              <a:t>ارزان بودن بدليل موجود بودن اطلاعات</a:t>
            </a:r>
          </a:p>
          <a:p>
            <a:pPr marL="0" indent="0" algn="r" rtl="1" eaLnBrk="1" hangingPunct="1">
              <a:buFont typeface="Wingdings" pitchFamily="2" charset="2"/>
              <a:buChar char="v"/>
              <a:defRPr/>
            </a:pPr>
            <a:r>
              <a:rPr lang="ar-SA" sz="3200" dirty="0" smtClean="0">
                <a:latin typeface="Times New Roman" pitchFamily="18" charset="0"/>
                <a:cs typeface="Times New Roman" pitchFamily="18" charset="0"/>
              </a:rPr>
              <a:t>امكان ارزيابي موضوع مورد تحقيق در گذشته</a:t>
            </a:r>
            <a:endParaRPr lang="en-US" sz="3200" dirty="0" smtClean="0">
              <a:latin typeface="Times New Roman" pitchFamily="18" charset="0"/>
              <a:cs typeface="Times New Roman" pitchFamily="18" charset="0"/>
            </a:endParaRPr>
          </a:p>
          <a:p>
            <a:pPr marL="0" indent="0" algn="r" rtl="1" eaLnBrk="1" hangingPunct="1">
              <a:lnSpc>
                <a:spcPct val="150000"/>
              </a:lnSpc>
              <a:buFont typeface="Wingdings" pitchFamily="2" charset="2"/>
              <a:buChar char="v"/>
              <a:defRPr/>
            </a:pPr>
            <a:r>
              <a:rPr lang="ar-SA" sz="3200" dirty="0" smtClean="0">
                <a:latin typeface="Times New Roman" pitchFamily="18" charset="0"/>
                <a:cs typeface="Times New Roman" pitchFamily="18" charset="0"/>
              </a:rPr>
              <a:t>يكي از </a:t>
            </a:r>
            <a:r>
              <a:rPr lang="fa-IR" sz="3200" dirty="0" smtClean="0">
                <a:latin typeface="Times New Roman" pitchFamily="18" charset="0"/>
                <a:cs typeface="Times New Roman" pitchFamily="18" charset="0"/>
              </a:rPr>
              <a:t>به</a:t>
            </a:r>
            <a:r>
              <a:rPr lang="ar-SA" sz="3200" dirty="0" smtClean="0">
                <a:latin typeface="Times New Roman" pitchFamily="18" charset="0"/>
                <a:cs typeface="Times New Roman" pitchFamily="18" charset="0"/>
              </a:rPr>
              <a:t>ترين </a:t>
            </a:r>
            <a:r>
              <a:rPr lang="fa-IR" sz="3200" dirty="0" smtClean="0">
                <a:latin typeface="Times New Roman" pitchFamily="18" charset="0"/>
                <a:cs typeface="Times New Roman" pitchFamily="18" charset="0"/>
              </a:rPr>
              <a:t>روش های گرد آوری</a:t>
            </a:r>
            <a:r>
              <a:rPr lang="ar-SA" sz="3200" dirty="0" smtClean="0">
                <a:latin typeface="Times New Roman" pitchFamily="18" charset="0"/>
                <a:cs typeface="Times New Roman" pitchFamily="18" charset="0"/>
              </a:rPr>
              <a:t> </a:t>
            </a:r>
            <a:r>
              <a:rPr lang="fa-IR" sz="3200" dirty="0" smtClean="0">
                <a:latin typeface="Times New Roman" pitchFamily="18" charset="0"/>
                <a:cs typeface="Times New Roman" pitchFamily="18" charset="0"/>
              </a:rPr>
              <a:t>داده ها</a:t>
            </a:r>
            <a:r>
              <a:rPr lang="ar-SA" sz="3200" dirty="0" smtClean="0">
                <a:latin typeface="Times New Roman" pitchFamily="18" charset="0"/>
                <a:cs typeface="Times New Roman" pitchFamily="18" charset="0"/>
              </a:rPr>
              <a:t> در مطالعات گذشته</a:t>
            </a:r>
            <a:r>
              <a:rPr lang="en-US" sz="3200" dirty="0" smtClean="0">
                <a:latin typeface="Times New Roman" pitchFamily="18" charset="0"/>
                <a:cs typeface="Times New Roman" pitchFamily="18" charset="0"/>
              </a:rPr>
              <a:t> </a:t>
            </a:r>
            <a:r>
              <a:rPr lang="ar-SA" sz="3200" dirty="0" smtClean="0">
                <a:latin typeface="Times New Roman" pitchFamily="18" charset="0"/>
                <a:cs typeface="Times New Roman" pitchFamily="18" charset="0"/>
              </a:rPr>
              <a:t>نگر  </a:t>
            </a:r>
          </a:p>
          <a:p>
            <a:pPr marL="0" indent="0" algn="r" rtl="1" eaLnBrk="1" hangingPunct="1">
              <a:buFont typeface="Wingdings" pitchFamily="2" charset="2"/>
              <a:buChar char="v"/>
              <a:defRPr/>
            </a:pPr>
            <a:endParaRPr lang="ar-SA" sz="3200" dirty="0" smtClean="0">
              <a:latin typeface="Times New Roman" pitchFamily="18" charset="0"/>
              <a:cs typeface="Times New Roman" pitchFamily="18" charset="0"/>
            </a:endParaRPr>
          </a:p>
        </p:txBody>
      </p:sp>
      <p:sp>
        <p:nvSpPr>
          <p:cNvPr id="4" name="TextBox 3"/>
          <p:cNvSpPr txBox="1"/>
          <p:nvPr/>
        </p:nvSpPr>
        <p:spPr>
          <a:xfrm>
            <a:off x="3857620" y="642918"/>
            <a:ext cx="3286148" cy="707886"/>
          </a:xfrm>
          <a:prstGeom prst="rect">
            <a:avLst/>
          </a:prstGeom>
          <a:noFill/>
        </p:spPr>
        <p:txBody>
          <a:bodyPr wrap="square" rtlCol="0">
            <a:spAutoFit/>
          </a:bodyPr>
          <a:lstStyle/>
          <a:p>
            <a:pPr algn="ctr"/>
            <a:r>
              <a:rPr lang="fa-IR" sz="4000" b="1" dirty="0" smtClean="0">
                <a:latin typeface="Times New Roman" pitchFamily="18" charset="0"/>
                <a:cs typeface="Times New Roman" pitchFamily="18" charset="0"/>
              </a:rPr>
              <a:t>مزایا </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box(in)">
                                      <p:cBhvr>
                                        <p:cTn id="7" dur="500"/>
                                        <p:tgtEl>
                                          <p:spTgt spid="40962">
                                            <p:txEl>
                                              <p:pRg st="0" end="0"/>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40962">
                                            <p:txEl>
                                              <p:pRg st="1" end="1"/>
                                            </p:txEl>
                                          </p:spTgt>
                                        </p:tgtEl>
                                        <p:attrNameLst>
                                          <p:attrName>style.visibility</p:attrName>
                                        </p:attrNameLst>
                                      </p:cBhvr>
                                      <p:to>
                                        <p:strVal val="visible"/>
                                      </p:to>
                                    </p:set>
                                    <p:animEffect transition="in" filter="box(in)">
                                      <p:cBhvr>
                                        <p:cTn id="11" dur="500"/>
                                        <p:tgtEl>
                                          <p:spTgt spid="40962">
                                            <p:txEl>
                                              <p:pRg st="1" end="1"/>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40962">
                                            <p:txEl>
                                              <p:pRg st="2" end="2"/>
                                            </p:txEl>
                                          </p:spTgt>
                                        </p:tgtEl>
                                        <p:attrNameLst>
                                          <p:attrName>style.visibility</p:attrName>
                                        </p:attrNameLst>
                                      </p:cBhvr>
                                      <p:to>
                                        <p:strVal val="visible"/>
                                      </p:to>
                                    </p:set>
                                    <p:animEffect transition="in" filter="box(in)">
                                      <p:cBhvr>
                                        <p:cTn id="15" dur="500"/>
                                        <p:tgtEl>
                                          <p:spTgt spid="409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1026"/>
          <p:cNvSpPr>
            <a:spLocks noGrp="1" noChangeArrowheads="1"/>
          </p:cNvSpPr>
          <p:nvPr>
            <p:ph type="body" idx="1"/>
          </p:nvPr>
        </p:nvSpPr>
        <p:spPr>
          <a:xfrm>
            <a:off x="857224" y="1357298"/>
            <a:ext cx="7848600" cy="4114800"/>
          </a:xfrm>
        </p:spPr>
        <p:txBody>
          <a:bodyPr>
            <a:normAutofit/>
          </a:bodyPr>
          <a:lstStyle/>
          <a:p>
            <a:pPr marL="0" indent="0" algn="just" rtl="1" eaLnBrk="1" hangingPunct="1">
              <a:lnSpc>
                <a:spcPct val="90000"/>
              </a:lnSpc>
              <a:buFont typeface="Wingdings" pitchFamily="2" charset="2"/>
              <a:buChar char="v"/>
              <a:defRPr/>
            </a:pPr>
            <a:endParaRPr lang="ar-SA" sz="3200" dirty="0" smtClean="0">
              <a:latin typeface="Times New Roman" pitchFamily="18" charset="0"/>
              <a:cs typeface="Times New Roman" pitchFamily="18" charset="0"/>
            </a:endParaRPr>
          </a:p>
          <a:p>
            <a:pPr marL="0" indent="0" algn="just"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اطلاعات ممكن است هميشه در دسترس نبوده يا ناقص باشند . </a:t>
            </a:r>
          </a:p>
          <a:p>
            <a:pPr marL="0" indent="0" algn="just"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مشكلات اخلاقي مانع از دستيابي و يا استفاده از اطلاعات موجود باشد . </a:t>
            </a:r>
          </a:p>
          <a:p>
            <a:pPr marL="0" indent="0" algn="just" rtl="1" eaLnBrk="1" hangingPunct="1">
              <a:lnSpc>
                <a:spcPct val="90000"/>
              </a:lnSpc>
              <a:buFont typeface="Wingdings" pitchFamily="2" charset="2"/>
              <a:buChar char="v"/>
              <a:defRPr/>
            </a:pPr>
            <a:r>
              <a:rPr lang="ar-SA" sz="3200" dirty="0" smtClean="0">
                <a:latin typeface="Times New Roman" pitchFamily="18" charset="0"/>
                <a:cs typeface="Times New Roman" pitchFamily="18" charset="0"/>
              </a:rPr>
              <a:t>اطلاعات موجود ممكن است قديمي باشنـــد</a:t>
            </a:r>
            <a:r>
              <a:rPr lang="fa-IR"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p:txBody>
      </p:sp>
      <p:sp>
        <p:nvSpPr>
          <p:cNvPr id="4" name="TextBox 3"/>
          <p:cNvSpPr txBox="1"/>
          <p:nvPr/>
        </p:nvSpPr>
        <p:spPr>
          <a:xfrm>
            <a:off x="3643306" y="642918"/>
            <a:ext cx="2571768" cy="707886"/>
          </a:xfrm>
          <a:prstGeom prst="rect">
            <a:avLst/>
          </a:prstGeom>
          <a:noFill/>
        </p:spPr>
        <p:txBody>
          <a:bodyPr wrap="square" rtlCol="0">
            <a:spAutoFit/>
          </a:bodyPr>
          <a:lstStyle/>
          <a:p>
            <a:pPr algn="ctr"/>
            <a:r>
              <a:rPr lang="fa-IR" sz="4000" dirty="0" smtClean="0">
                <a:latin typeface="Times New Roman" pitchFamily="18" charset="0"/>
                <a:cs typeface="Times New Roman" pitchFamily="18" charset="0"/>
              </a:rPr>
              <a:t>معایب</a:t>
            </a:r>
            <a:endParaRPr lang="en-US" sz="4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animEffect transition="in" filter="box(in)">
                                      <p:cBhvr>
                                        <p:cTn id="7" dur="500"/>
                                        <p:tgtEl>
                                          <p:spTgt spid="68610">
                                            <p:txEl>
                                              <p:pRg st="1" end="1"/>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68610">
                                            <p:txEl>
                                              <p:pRg st="2" end="2"/>
                                            </p:txEl>
                                          </p:spTgt>
                                        </p:tgtEl>
                                        <p:attrNameLst>
                                          <p:attrName>style.visibility</p:attrName>
                                        </p:attrNameLst>
                                      </p:cBhvr>
                                      <p:to>
                                        <p:strVal val="visible"/>
                                      </p:to>
                                    </p:set>
                                    <p:animEffect transition="in" filter="box(in)">
                                      <p:cBhvr>
                                        <p:cTn id="11" dur="500"/>
                                        <p:tgtEl>
                                          <p:spTgt spid="68610">
                                            <p:txEl>
                                              <p:pRg st="2" end="2"/>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68610">
                                            <p:txEl>
                                              <p:pRg st="3" end="3"/>
                                            </p:txEl>
                                          </p:spTgt>
                                        </p:tgtEl>
                                        <p:attrNameLst>
                                          <p:attrName>style.visibility</p:attrName>
                                        </p:attrNameLst>
                                      </p:cBhvr>
                                      <p:to>
                                        <p:strVal val="visible"/>
                                      </p:to>
                                    </p:set>
                                    <p:animEffect transition="in" filter="box(in)">
                                      <p:cBhvr>
                                        <p:cTn id="15" dur="500"/>
                                        <p:tgtEl>
                                          <p:spTgt spid="686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3"/>
          <p:cNvPicPr>
            <a:picLocks noChangeAspect="1" noChangeArrowheads="1"/>
          </p:cNvPicPr>
          <p:nvPr/>
        </p:nvPicPr>
        <p:blipFill>
          <a:blip r:embed="rId2" cstate="print">
            <a:clrChange>
              <a:clrFrom>
                <a:srgbClr val="FFFFFF"/>
              </a:clrFrom>
              <a:clrTo>
                <a:srgbClr val="FFFFFF">
                  <a:alpha val="0"/>
                </a:srgbClr>
              </a:clrTo>
            </a:clrChange>
            <a:lum bright="-100000"/>
          </a:blip>
          <a:srcRect/>
          <a:stretch>
            <a:fillRect/>
          </a:stretch>
        </p:blipFill>
        <p:spPr bwMode="auto">
          <a:xfrm>
            <a:off x="3143240" y="428604"/>
            <a:ext cx="5429288" cy="6000792"/>
          </a:xfrm>
          <a:prstGeom prst="rect">
            <a:avLst/>
          </a:prstGeom>
          <a:noFill/>
          <a:ln w="9525">
            <a:noFill/>
            <a:miter lim="800000"/>
            <a:headEnd/>
            <a:tailEnd/>
          </a:ln>
        </p:spPr>
      </p:pic>
      <p:pic>
        <p:nvPicPr>
          <p:cNvPr id="34818" name="Picture 2" descr="https://encrypted-tbn3.gstatic.com/images?q=tbn:ANd9GcSlIHCyTXqaSB3p-ffzMCLfV9nP-QguecHUQVA43eFvo2pfpaYp"/>
          <p:cNvPicPr>
            <a:picLocks noChangeAspect="1" noChangeArrowheads="1"/>
          </p:cNvPicPr>
          <p:nvPr/>
        </p:nvPicPr>
        <p:blipFill>
          <a:blip r:embed="rId3" cstate="print"/>
          <a:srcRect/>
          <a:stretch>
            <a:fillRect/>
          </a:stretch>
        </p:blipFill>
        <p:spPr bwMode="auto">
          <a:xfrm>
            <a:off x="0" y="4286256"/>
            <a:ext cx="2705100" cy="2257430"/>
          </a:xfrm>
          <a:prstGeom prst="rect">
            <a:avLst/>
          </a:prstGeom>
          <a:noFill/>
        </p:spPr>
      </p:pic>
      <p:pic>
        <p:nvPicPr>
          <p:cNvPr id="34820" name="Picture 4" descr="https://encrypted-tbn3.gstatic.com/images?q=tbn:ANd9GcSlIHCyTXqaSB3p-ffzMCLfV9nP-QguecHUQVA43eFvo2pfpaYp"/>
          <p:cNvPicPr>
            <a:picLocks noChangeAspect="1" noChangeArrowheads="1"/>
          </p:cNvPicPr>
          <p:nvPr/>
        </p:nvPicPr>
        <p:blipFill>
          <a:blip r:embed="rId3" cstate="print"/>
          <a:srcRect/>
          <a:stretch>
            <a:fillRect/>
          </a:stretch>
        </p:blipFill>
        <p:spPr bwMode="auto">
          <a:xfrm>
            <a:off x="0" y="2071678"/>
            <a:ext cx="2705100" cy="2071702"/>
          </a:xfrm>
          <a:prstGeom prst="rect">
            <a:avLst/>
          </a:prstGeom>
          <a:noFill/>
        </p:spPr>
      </p:pic>
      <p:pic>
        <p:nvPicPr>
          <p:cNvPr id="34822" name="Picture 6" descr="https://encrypted-tbn3.gstatic.com/images?q=tbn:ANd9GcSlIHCyTXqaSB3p-ffzMCLfV9nP-QguecHUQVA43eFvo2pfpaYp"/>
          <p:cNvPicPr>
            <a:picLocks noChangeAspect="1" noChangeArrowheads="1"/>
          </p:cNvPicPr>
          <p:nvPr/>
        </p:nvPicPr>
        <p:blipFill>
          <a:blip r:embed="rId3" cstate="print"/>
          <a:srcRect/>
          <a:stretch>
            <a:fillRect/>
          </a:stretch>
        </p:blipFill>
        <p:spPr bwMode="auto">
          <a:xfrm>
            <a:off x="0" y="0"/>
            <a:ext cx="2705100" cy="16859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g_hi" descr="https://encrypted-tbn3.gstatic.com/images?q=tbn:ANd9GcSlIHCyTXqaSB3p-ffzMCLfV9nP-QguecHUQVA43eFvo2pfpaYp"/>
          <p:cNvPicPr/>
          <p:nvPr/>
        </p:nvPicPr>
        <p:blipFill>
          <a:blip r:embed="rId2" cstate="print"/>
          <a:srcRect/>
          <a:stretch>
            <a:fillRect/>
          </a:stretch>
        </p:blipFill>
        <p:spPr bwMode="auto">
          <a:xfrm>
            <a:off x="500034" y="0"/>
            <a:ext cx="7715304" cy="6029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15616" y="1124744"/>
            <a:ext cx="7704856" cy="2923877"/>
          </a:xfrm>
          <a:prstGeom prst="rect">
            <a:avLst/>
          </a:prstGeom>
        </p:spPr>
        <p:txBody>
          <a:bodyPr wrap="square">
            <a:spAutoFit/>
          </a:bodyPr>
          <a:lstStyle/>
          <a:p>
            <a:pPr algn="l" rtl="0">
              <a:spcBef>
                <a:spcPct val="50000"/>
              </a:spcBef>
            </a:pPr>
            <a:r>
              <a:rPr lang="en-US" sz="4000" b="1" dirty="0" smtClean="0">
                <a:latin typeface="Times New Roman" pitchFamily="18" charset="0"/>
              </a:rPr>
              <a:t>Tools Generation Methods:</a:t>
            </a:r>
          </a:p>
          <a:p>
            <a:pPr algn="l" rtl="0">
              <a:spcBef>
                <a:spcPct val="50000"/>
              </a:spcBef>
              <a:buClr>
                <a:srgbClr val="FF3300"/>
              </a:buClr>
              <a:buSzPct val="150000"/>
              <a:buFont typeface="Wingdings" pitchFamily="2" charset="2"/>
              <a:buChar char="Ø"/>
            </a:pPr>
            <a:r>
              <a:rPr lang="en-US" sz="3200" dirty="0" smtClean="0">
                <a:solidFill>
                  <a:srgbClr val="002060"/>
                </a:solidFill>
                <a:latin typeface="Times New Roman" pitchFamily="18" charset="0"/>
              </a:rPr>
              <a:t>Generation</a:t>
            </a:r>
          </a:p>
          <a:p>
            <a:pPr algn="l" rtl="0">
              <a:spcBef>
                <a:spcPct val="50000"/>
              </a:spcBef>
              <a:buClr>
                <a:srgbClr val="FF3300"/>
              </a:buClr>
              <a:buSzPct val="150000"/>
              <a:buFont typeface="Wingdings" pitchFamily="2" charset="2"/>
              <a:buChar char="Ø"/>
            </a:pPr>
            <a:r>
              <a:rPr lang="en-US" sz="3200" dirty="0" smtClean="0">
                <a:solidFill>
                  <a:srgbClr val="002060"/>
                </a:solidFill>
                <a:latin typeface="Times New Roman" pitchFamily="18" charset="0"/>
              </a:rPr>
              <a:t> Modification</a:t>
            </a:r>
          </a:p>
          <a:p>
            <a:pPr algn="l" rtl="0">
              <a:spcBef>
                <a:spcPct val="50000"/>
              </a:spcBef>
              <a:buClr>
                <a:srgbClr val="FF3300"/>
              </a:buClr>
              <a:buSzPct val="150000"/>
              <a:buFont typeface="Wingdings" pitchFamily="2" charset="2"/>
              <a:buChar char="Ø"/>
            </a:pPr>
            <a:r>
              <a:rPr lang="en-US" sz="3200" dirty="0" smtClean="0">
                <a:solidFill>
                  <a:srgbClr val="002060"/>
                </a:solidFill>
                <a:latin typeface="Times New Roman" pitchFamily="18" charset="0"/>
              </a:rPr>
              <a:t> Translation</a:t>
            </a:r>
            <a:endParaRPr lang="en-US" sz="3200" dirty="0">
              <a:solidFill>
                <a:srgbClr val="002060"/>
              </a:solidFill>
              <a:latin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28" y="2500306"/>
            <a:ext cx="7498080" cy="1143000"/>
          </a:xfrm>
        </p:spPr>
        <p:txBody>
          <a:bodyPr>
            <a:noAutofit/>
          </a:bodyPr>
          <a:lstStyle/>
          <a:p>
            <a:r>
              <a:rPr lang="en-US" sz="6000" dirty="0" smtClean="0">
                <a:solidFill>
                  <a:schemeClr val="tx1"/>
                </a:solidFill>
                <a:latin typeface="Times New Roman" pitchFamily="18" charset="0"/>
                <a:cs typeface="Times New Roman" pitchFamily="18" charset="0"/>
              </a:rPr>
              <a:t>Validity &amp; Reliability </a:t>
            </a:r>
            <a:r>
              <a:rPr lang="fa-IR" sz="6000" dirty="0" smtClean="0">
                <a:solidFill>
                  <a:schemeClr val="tx1"/>
                </a:solidFill>
                <a:latin typeface="Times New Roman" pitchFamily="18" charset="0"/>
                <a:cs typeface="Times New Roman" pitchFamily="18" charset="0"/>
              </a:rPr>
              <a:t/>
            </a:r>
            <a:br>
              <a:rPr lang="fa-IR" sz="6000" dirty="0" smtClean="0">
                <a:solidFill>
                  <a:schemeClr val="tx1"/>
                </a:solidFill>
                <a:latin typeface="Times New Roman" pitchFamily="18" charset="0"/>
                <a:cs typeface="Times New Roman" pitchFamily="18" charset="0"/>
              </a:rPr>
            </a:br>
            <a:endParaRPr lang="en-US" sz="6000" dirty="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3728" y="332656"/>
            <a:ext cx="5472608" cy="1200329"/>
          </a:xfrm>
          <a:prstGeom prst="rect">
            <a:avLst/>
          </a:prstGeom>
        </p:spPr>
        <p:txBody>
          <a:bodyPr wrap="square">
            <a:spAutoFit/>
          </a:bodyPr>
          <a:lstStyle/>
          <a:p>
            <a:pPr algn="ctr"/>
            <a:r>
              <a:rPr lang="en-US" sz="7200" dirty="0" smtClean="0">
                <a:solidFill>
                  <a:srgbClr val="002060"/>
                </a:solidFill>
                <a:latin typeface="Times New Roman" pitchFamily="18" charset="0"/>
                <a:cs typeface="Times New Roman" pitchFamily="18" charset="0"/>
              </a:rPr>
              <a:t>Validity</a:t>
            </a:r>
            <a:endParaRPr lang="fa-IR" sz="7200" dirty="0">
              <a:solidFill>
                <a:srgbClr val="002060"/>
              </a:solidFill>
              <a:latin typeface="Times New Roman" pitchFamily="18" charset="0"/>
              <a:cs typeface="Times New Roman" pitchFamily="18" charset="0"/>
            </a:endParaRPr>
          </a:p>
        </p:txBody>
      </p:sp>
      <p:sp>
        <p:nvSpPr>
          <p:cNvPr id="3" name="Rectangle 2"/>
          <p:cNvSpPr/>
          <p:nvPr/>
        </p:nvSpPr>
        <p:spPr>
          <a:xfrm>
            <a:off x="1475656" y="2060848"/>
            <a:ext cx="7344816" cy="1077218"/>
          </a:xfrm>
          <a:prstGeom prst="rect">
            <a:avLst/>
          </a:prstGeom>
        </p:spPr>
        <p:txBody>
          <a:bodyPr wrap="square">
            <a:spAutoFit/>
          </a:bodyPr>
          <a:lstStyle/>
          <a:p>
            <a:pPr algn="l"/>
            <a:r>
              <a:rPr lang="en-US" sz="3200" dirty="0" smtClean="0"/>
              <a:t>How well a </a:t>
            </a:r>
            <a:r>
              <a:rPr lang="en-US" sz="3200" dirty="0" smtClean="0">
                <a:latin typeface="Times New Roman" pitchFamily="18" charset="0"/>
                <a:cs typeface="Times New Roman" pitchFamily="18" charset="0"/>
              </a:rPr>
              <a:t>survey</a:t>
            </a:r>
            <a:r>
              <a:rPr lang="en-US" sz="3200" dirty="0" smtClean="0"/>
              <a:t> measures what it sets </a:t>
            </a:r>
            <a:r>
              <a:rPr lang="fa-IR" sz="3200" dirty="0" smtClean="0"/>
              <a:t>.</a:t>
            </a:r>
            <a:r>
              <a:rPr lang="en-US" sz="3200" dirty="0" smtClean="0"/>
              <a:t>out to measure </a:t>
            </a:r>
          </a:p>
        </p:txBody>
      </p:sp>
      <p:sp>
        <p:nvSpPr>
          <p:cNvPr id="4" name="Rectangle 3"/>
          <p:cNvSpPr/>
          <p:nvPr/>
        </p:nvSpPr>
        <p:spPr>
          <a:xfrm>
            <a:off x="1691680" y="3284984"/>
            <a:ext cx="6984776" cy="923330"/>
          </a:xfrm>
          <a:prstGeom prst="rect">
            <a:avLst/>
          </a:prstGeom>
        </p:spPr>
        <p:txBody>
          <a:bodyPr wrap="square">
            <a:spAutoFit/>
          </a:bodyPr>
          <a:lstStyle/>
          <a:p>
            <a:r>
              <a:rPr lang="fa-IR" dirty="0" smtClean="0">
                <a:latin typeface="Times New Roman" pitchFamily="18" charset="0"/>
                <a:cs typeface="Times New Roman" pitchFamily="18" charset="0"/>
              </a:rPr>
              <a:t>آیا ابزار طراحی شده همه ویژگی های مهم و اصلی مفهوم مورد</a:t>
            </a:r>
            <a:r>
              <a:rPr lang="en-US" dirty="0" smtClean="0">
                <a:latin typeface="Times New Roman" pitchFamily="18" charset="0"/>
                <a:cs typeface="Times New Roman" pitchFamily="18" charset="0"/>
              </a:rPr>
              <a:t> </a:t>
            </a:r>
            <a:r>
              <a:rPr lang="fa-IR" dirty="0" smtClean="0">
                <a:latin typeface="Times New Roman" pitchFamily="18" charset="0"/>
                <a:cs typeface="Times New Roman" pitchFamily="18" charset="0"/>
              </a:rPr>
              <a:t> اندازه گیری را در بردارد؟</a:t>
            </a:r>
          </a:p>
          <a:p>
            <a:r>
              <a:rPr lang="fa-IR" dirty="0" smtClean="0">
                <a:latin typeface="Times New Roman" pitchFamily="18" charset="0"/>
                <a:cs typeface="Times New Roman" pitchFamily="18" charset="0"/>
              </a:rPr>
              <a:t>آیا سازه های ابزار همان چیزی را که باید بررسی می کند ؟</a:t>
            </a:r>
            <a:endParaRPr lang="en-US" dirty="0" smtClean="0">
              <a:latin typeface="Times New Roman" pitchFamily="18" charset="0"/>
              <a:cs typeface="Times New Roman" pitchFamily="18" charset="0"/>
            </a:endParaRPr>
          </a:p>
          <a:p>
            <a:r>
              <a:rPr lang="fa-IR" dirty="0" smtClean="0">
                <a:latin typeface="Times New Roman" pitchFamily="18" charset="0"/>
                <a:cs typeface="Times New Roman" pitchFamily="18" charset="0"/>
              </a:rPr>
              <a:t>آیا اجزاء و کلیت ابزار قابل پذیرش متخصصان مربوطه می باشد؟</a:t>
            </a:r>
            <a:endParaRPr lang="fa-IR" dirty="0">
              <a:latin typeface="Times New Roman" pitchFamily="18" charset="0"/>
              <a:cs typeface="Times New Roman" pitchFamily="18" charset="0"/>
            </a:endParaRPr>
          </a:p>
        </p:txBody>
      </p:sp>
      <p:sp>
        <p:nvSpPr>
          <p:cNvPr id="40961" name="Rectangle 1"/>
          <p:cNvSpPr>
            <a:spLocks noChangeArrowheads="1"/>
          </p:cNvSpPr>
          <p:nvPr/>
        </p:nvSpPr>
        <p:spPr bwMode="auto">
          <a:xfrm>
            <a:off x="1187624" y="4437112"/>
            <a:ext cx="763183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tab pos="457200" algn="l"/>
              </a:tabLst>
            </a:pP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اعتبار برآیند دو بردار</a:t>
            </a:r>
            <a:r>
              <a:rPr lang="en-US" sz="2000" dirty="0" smtClean="0"/>
              <a:t>Reliability</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(همیشه به هدف زدن) و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Un biasness</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(نداشتن تورش یا درست به هدف زدن) است.</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به عبارتی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Validity</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یعنی به هدف زدن و همیشه به هدف زدن. </a:t>
            </a:r>
            <a:endParaRPr kumimoji="0" lang="fa-I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5"/>
          <p:cNvPicPr/>
          <p:nvPr/>
        </p:nvPicPr>
        <p:blipFill>
          <a:blip r:embed="rId2" cstate="print"/>
          <a:srcRect l="51548" t="55422" r="37013" b="19910"/>
          <a:stretch>
            <a:fillRect/>
          </a:stretch>
        </p:blipFill>
        <p:spPr bwMode="auto">
          <a:xfrm>
            <a:off x="1763688" y="5057775"/>
            <a:ext cx="1476375" cy="180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28596" y="0"/>
            <a:ext cx="8229600" cy="1143000"/>
          </a:xfrm>
        </p:spPr>
        <p:txBody>
          <a:bodyPr/>
          <a:lstStyle/>
          <a:p>
            <a:pPr algn="ctr"/>
            <a:r>
              <a:rPr lang="en-US" dirty="0">
                <a:solidFill>
                  <a:schemeClr val="tx1"/>
                </a:solidFill>
              </a:rPr>
              <a:t>Assessment of validity</a:t>
            </a:r>
          </a:p>
        </p:txBody>
      </p:sp>
      <p:sp>
        <p:nvSpPr>
          <p:cNvPr id="23555" name="Rectangle 3"/>
          <p:cNvSpPr>
            <a:spLocks noGrp="1" noChangeArrowheads="1"/>
          </p:cNvSpPr>
          <p:nvPr>
            <p:ph type="body" idx="1"/>
          </p:nvPr>
        </p:nvSpPr>
        <p:spPr>
          <a:xfrm>
            <a:off x="857224" y="1428736"/>
            <a:ext cx="7818072" cy="4800600"/>
          </a:xfrm>
        </p:spPr>
        <p:txBody>
          <a:bodyPr>
            <a:normAutofit lnSpcReduction="10000"/>
          </a:bodyPr>
          <a:lstStyle/>
          <a:p>
            <a:pPr algn="l" rtl="0">
              <a:buNone/>
            </a:pPr>
            <a:r>
              <a:rPr lang="en-US" sz="4000" dirty="0">
                <a:latin typeface="Times New Roman" pitchFamily="18" charset="0"/>
                <a:cs typeface="Times New Roman" pitchFamily="18" charset="0"/>
              </a:rPr>
              <a:t>Validity is measured </a:t>
            </a:r>
            <a:r>
              <a:rPr lang="en-US" sz="4000" u="sng" dirty="0">
                <a:latin typeface="Times New Roman" pitchFamily="18" charset="0"/>
                <a:cs typeface="Times New Roman" pitchFamily="18" charset="0"/>
              </a:rPr>
              <a:t>in four </a:t>
            </a:r>
            <a:r>
              <a:rPr lang="en-US" sz="4000" u="sng" dirty="0" smtClean="0">
                <a:solidFill>
                  <a:schemeClr val="accent3"/>
                </a:solidFill>
                <a:latin typeface="Times New Roman" pitchFamily="18" charset="0"/>
                <a:cs typeface="Times New Roman" pitchFamily="18" charset="0"/>
              </a:rPr>
              <a:t>forms</a:t>
            </a:r>
            <a:r>
              <a:rPr lang="en-US" sz="4000" dirty="0" smtClean="0">
                <a:latin typeface="Times New Roman" pitchFamily="18" charset="0"/>
                <a:cs typeface="Times New Roman" pitchFamily="18" charset="0"/>
              </a:rPr>
              <a:t>:</a:t>
            </a:r>
          </a:p>
          <a:p>
            <a:pPr lvl="1" algn="l" rtl="0">
              <a:buFont typeface="Wingdings" pitchFamily="2" charset="2"/>
              <a:buChar char="v"/>
            </a:pPr>
            <a:r>
              <a:rPr lang="en-US" sz="3600" dirty="0" smtClean="0">
                <a:latin typeface="Times New Roman" pitchFamily="18" charset="0"/>
                <a:cs typeface="Times New Roman" pitchFamily="18" charset="0"/>
              </a:rPr>
              <a:t>Face validity</a:t>
            </a:r>
          </a:p>
          <a:p>
            <a:pPr lvl="1" algn="r">
              <a:buFont typeface="Wingdings" pitchFamily="2" charset="2"/>
              <a:buChar char="v"/>
            </a:pPr>
            <a:r>
              <a:rPr lang="fa-IR" sz="2000" dirty="0" smtClean="0">
                <a:latin typeface="Times New Roman" pitchFamily="18" charset="0"/>
                <a:cs typeface="Times New Roman" pitchFamily="18" charset="0"/>
              </a:rPr>
              <a:t>آیا درک پاسخ دهنده  ازمفهوم  متن سوالات همان است که مد نظر محقق است؟ </a:t>
            </a:r>
            <a:endParaRPr lang="en-US" sz="2000" dirty="0">
              <a:latin typeface="Times New Roman" pitchFamily="18" charset="0"/>
              <a:cs typeface="Times New Roman" pitchFamily="18" charset="0"/>
            </a:endParaRPr>
          </a:p>
          <a:p>
            <a:pPr lvl="1" algn="l" rtl="0">
              <a:buFont typeface="Wingdings" pitchFamily="2" charset="2"/>
              <a:buChar char="v"/>
            </a:pPr>
            <a:r>
              <a:rPr lang="en-US" sz="3600" dirty="0">
                <a:latin typeface="Times New Roman" pitchFamily="18" charset="0"/>
                <a:cs typeface="Times New Roman" pitchFamily="18" charset="0"/>
              </a:rPr>
              <a:t>Content </a:t>
            </a:r>
            <a:r>
              <a:rPr lang="en-US" sz="3600" dirty="0" smtClean="0">
                <a:latin typeface="Times New Roman" pitchFamily="18" charset="0"/>
                <a:cs typeface="Times New Roman" pitchFamily="18" charset="0"/>
              </a:rPr>
              <a:t>validity</a:t>
            </a:r>
          </a:p>
          <a:p>
            <a:pPr lvl="1" algn="r">
              <a:buFont typeface="Wingdings" pitchFamily="2" charset="2"/>
              <a:buChar char="v"/>
            </a:pPr>
            <a:r>
              <a:rPr lang="fa-IR" sz="2000" dirty="0" smtClean="0">
                <a:latin typeface="Times New Roman" pitchFamily="18" charset="0"/>
                <a:cs typeface="Times New Roman" pitchFamily="18" charset="0"/>
              </a:rPr>
              <a:t>آیا محتوی سوالات پرسشنامه در راستای هدف اصلی و سوال پژوهش است؟</a:t>
            </a:r>
            <a:endParaRPr lang="en-US" sz="2000" dirty="0">
              <a:latin typeface="Times New Roman" pitchFamily="18" charset="0"/>
              <a:cs typeface="Times New Roman" pitchFamily="18" charset="0"/>
            </a:endParaRPr>
          </a:p>
          <a:p>
            <a:pPr lvl="1" algn="l" rtl="0">
              <a:buFont typeface="Wingdings" pitchFamily="2" charset="2"/>
              <a:buChar char="v"/>
            </a:pPr>
            <a:r>
              <a:rPr lang="en-US" sz="3600" dirty="0" smtClean="0">
                <a:latin typeface="Times New Roman" pitchFamily="18" charset="0"/>
                <a:cs typeface="Times New Roman" pitchFamily="18" charset="0"/>
              </a:rPr>
              <a:t>Construct validity</a:t>
            </a:r>
          </a:p>
          <a:p>
            <a:pPr lvl="1">
              <a:buFont typeface="Wingdings" pitchFamily="2" charset="2"/>
              <a:buChar char="v"/>
            </a:pPr>
            <a:r>
              <a:rPr lang="fa-IR" sz="2100" dirty="0" smtClean="0">
                <a:latin typeface="Times New Roman" pitchFamily="18" charset="0"/>
                <a:cs typeface="Times New Roman" pitchFamily="18" charset="0"/>
              </a:rPr>
              <a:t>ساختار پرسشنامه با مفهوم انتزاعی موضوع مطابقت دارد</a:t>
            </a:r>
            <a:r>
              <a:rPr lang="fa-IR" sz="2100" dirty="0" smtClean="0">
                <a:solidFill>
                  <a:prstClr val="black"/>
                </a:solidFill>
                <a:latin typeface="Times New Roman" pitchFamily="18" charset="0"/>
                <a:cs typeface="Times New Roman" pitchFamily="18" charset="0"/>
              </a:rPr>
              <a:t> ؟به بیان دیگر</a:t>
            </a:r>
            <a:r>
              <a:rPr lang="fa-IR" sz="2000" dirty="0" smtClean="0">
                <a:latin typeface="Times New Roman" pitchFamily="18" charset="0"/>
                <a:cs typeface="Times New Roman" pitchFamily="18" charset="0"/>
              </a:rPr>
              <a:t>این اعتبار بیانگر این است که تا چه اندازه سازه مورد مطالعه ارزیابی شده است. </a:t>
            </a:r>
          </a:p>
          <a:p>
            <a:pPr lvl="1" algn="l" rtl="0">
              <a:buFont typeface="Wingdings" pitchFamily="2" charset="2"/>
              <a:buChar char="v"/>
            </a:pPr>
            <a:r>
              <a:rPr lang="en-US" sz="3600" dirty="0" smtClean="0"/>
              <a:t>predictive validity</a:t>
            </a:r>
          </a:p>
          <a:p>
            <a:pPr lvl="1">
              <a:buFont typeface="Wingdings" pitchFamily="2" charset="2"/>
              <a:buChar char="v"/>
            </a:pPr>
            <a:r>
              <a:rPr lang="fa-IR" sz="2100" dirty="0" smtClean="0">
                <a:latin typeface="Times New Roman" pitchFamily="18" charset="0"/>
                <a:cs typeface="Times New Roman" pitchFamily="18" charset="0"/>
              </a:rPr>
              <a:t>پاسخ های داده شده تا چه اندازه با نتایج اینده همخوانی دارد؟</a:t>
            </a:r>
            <a:endParaRPr lang="hy-AM" sz="2100" dirty="0" smtClean="0">
              <a:latin typeface="Times New Roman" pitchFamily="18" charset="0"/>
              <a:cs typeface="Times New Roman" pitchFamily="18" charset="0"/>
            </a:endParaRPr>
          </a:p>
          <a:p>
            <a:pPr lvl="1" algn="l" rtl="0">
              <a:buFont typeface="Wingdings" pitchFamily="2" charset="2"/>
              <a:buChar char="v"/>
            </a:pPr>
            <a:endParaRPr lang="en-US"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1043608" y="1484784"/>
            <a:ext cx="787007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روائی صوری به اعتبار ظاهری ، منطقی بودن ، گویا و مختصر بودن متناسب بودن ،جذاب بودن ، توالی منطقی آیتم ها ، وجامعیت ابزاراز </a:t>
            </a:r>
            <a:r>
              <a:rPr kumimoji="0" lang="fa-IR"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نگاه </a:t>
            </a:r>
            <a:r>
              <a:rPr kumimoji="0" lang="fa-IR"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گروه هدف</a:t>
            </a:r>
            <a:r>
              <a:rPr kumimoji="0" lang="fa-IR"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می پردازد و روائی صوری به این سوالات پاسخ می دهد که :</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آیا افرادی که قرار است به این ابزار پاسخ دهند ، با </a:t>
            </a:r>
            <a:r>
              <a:rPr kumimoji="0" lang="fa-IR"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عبارات و جمله بندی </a:t>
            </a: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آن آشنا هستند؟</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آیا </a:t>
            </a:r>
            <a:r>
              <a:rPr kumimoji="0" lang="fa-IR"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برداشت افرا د مورد پژوهش </a:t>
            </a: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همان است که مورد نظر محقق است ؟</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آیا </a:t>
            </a:r>
            <a:r>
              <a:rPr kumimoji="0" lang="fa-IR"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اجزاء و کلیت ابزار </a:t>
            </a:r>
            <a:r>
              <a:rPr kumimoji="0" lang="fa-I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قابل پذیرش پاسخ دهندگان می باشد؟</a:t>
            </a:r>
          </a:p>
          <a:p>
            <a:pPr algn="r" rtl="1" eaLnBrk="0" fontAlgn="base" hangingPunct="0">
              <a:spcBef>
                <a:spcPct val="0"/>
              </a:spcBef>
              <a:spcAft>
                <a:spcPct val="0"/>
              </a:spcAft>
              <a:buFont typeface="Wingdings" pitchFamily="2" charset="2"/>
              <a:buChar char="Ø"/>
            </a:pPr>
            <a:r>
              <a:rPr lang="fa-IR" sz="2400" dirty="0" smtClean="0">
                <a:latin typeface="Times New Roman" pitchFamily="18" charset="0"/>
                <a:ea typeface="Calibri" pitchFamily="34" charset="0"/>
                <a:cs typeface="Times New Roman" pitchFamily="18" charset="0"/>
              </a:rPr>
              <a:t>آیا ابزار طراحی شده از </a:t>
            </a:r>
            <a:r>
              <a:rPr lang="fa-IR" sz="2400" dirty="0" smtClean="0">
                <a:solidFill>
                  <a:srgbClr val="FF0000"/>
                </a:solidFill>
                <a:latin typeface="Times New Roman" pitchFamily="18" charset="0"/>
                <a:ea typeface="Calibri" pitchFamily="34" charset="0"/>
                <a:cs typeface="Times New Roman" pitchFamily="18" charset="0"/>
              </a:rPr>
              <a:t>لحاظ ظاهری با هدف مطالعه </a:t>
            </a:r>
            <a:r>
              <a:rPr lang="fa-IR" sz="2400" dirty="0" smtClean="0">
                <a:latin typeface="Times New Roman" pitchFamily="18" charset="0"/>
                <a:ea typeface="Calibri" pitchFamily="34" charset="0"/>
                <a:cs typeface="Times New Roman" pitchFamily="18" charset="0"/>
              </a:rPr>
              <a:t>مرتبط است ؟</a:t>
            </a:r>
            <a:endParaRPr lang="en-US" sz="2400" dirty="0" smtClean="0">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3779912" y="476672"/>
            <a:ext cx="3250185" cy="823752"/>
          </a:xfrm>
          <a:prstGeom prst="rect">
            <a:avLst/>
          </a:prstGeom>
        </p:spPr>
        <p:txBody>
          <a:bodyPr wrap="none">
            <a:spAutoFit/>
          </a:bodyPr>
          <a:lstStyle/>
          <a:p>
            <a:pPr algn="l">
              <a:lnSpc>
                <a:spcPct val="150000"/>
              </a:lnSpc>
              <a:defRPr/>
            </a:pPr>
            <a:r>
              <a:rPr lang="en-US" sz="3600" b="1" dirty="0" smtClean="0">
                <a:solidFill>
                  <a:srgbClr val="FF0000"/>
                </a:solidFill>
                <a:latin typeface="Times New Roman" pitchFamily="18" charset="0"/>
                <a:cs typeface="Times New Roman" pitchFamily="18" charset="0"/>
              </a:rPr>
              <a:t>Face Validation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75" y="188640"/>
            <a:ext cx="8229600" cy="1143000"/>
          </a:xfrm>
        </p:spPr>
        <p:txBody>
          <a:bodyPr>
            <a:normAutofit/>
          </a:bodyPr>
          <a:lstStyle/>
          <a:p>
            <a:pPr algn="ctr"/>
            <a:r>
              <a:rPr lang="fa-IR" sz="4000" b="1" dirty="0" smtClean="0">
                <a:solidFill>
                  <a:schemeClr val="tx1"/>
                </a:solidFill>
                <a:latin typeface="Times New Roman" pitchFamily="18" charset="0"/>
                <a:cs typeface="Times New Roman" pitchFamily="18" charset="0"/>
              </a:rPr>
              <a:t>موارد استفاده از پرسشنامه </a:t>
            </a:r>
            <a:endParaRPr lang="en-US" sz="4000"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214282" y="1857364"/>
            <a:ext cx="8929718" cy="4389120"/>
          </a:xfrm>
        </p:spPr>
        <p:txBody>
          <a:bodyPr/>
          <a:lstStyle/>
          <a:p>
            <a:pPr algn="r" rtl="1">
              <a:buFont typeface="Wingdings" pitchFamily="2" charset="2"/>
              <a:buChar char="v"/>
            </a:pPr>
            <a:r>
              <a:rPr lang="fa-IR" dirty="0" smtClean="0"/>
              <a:t> شناخت جمعیت از نظر </a:t>
            </a:r>
            <a:r>
              <a:rPr lang="fa-IR" dirty="0" smtClean="0">
                <a:solidFill>
                  <a:srgbClr val="FF0000"/>
                </a:solidFill>
              </a:rPr>
              <a:t>باورها ، شیوه زندگی، رفتارها، نگرش ها و گرایش </a:t>
            </a:r>
            <a:r>
              <a:rPr lang="fa-IR" dirty="0" smtClean="0"/>
              <a:t>ها</a:t>
            </a:r>
          </a:p>
          <a:p>
            <a:pPr algn="r" rtl="1">
              <a:buFont typeface="Wingdings" pitchFamily="2" charset="2"/>
              <a:buChar char="v"/>
            </a:pPr>
            <a:r>
              <a:rPr lang="fa-IR" dirty="0" smtClean="0">
                <a:solidFill>
                  <a:srgbClr val="FF0000"/>
                </a:solidFill>
              </a:rPr>
              <a:t>تحلیل پدیده های فردی و اجتماعی </a:t>
            </a:r>
            <a:r>
              <a:rPr lang="fa-IR" dirty="0" smtClean="0"/>
              <a:t>بر پایه اطلاعات و نگرش های مردم( نگرش به طلاق)</a:t>
            </a:r>
          </a:p>
          <a:p>
            <a:pPr algn="r" rtl="1">
              <a:buFont typeface="Wingdings" pitchFamily="2" charset="2"/>
              <a:buChar char="v"/>
            </a:pPr>
            <a:r>
              <a:rPr lang="fa-IR" dirty="0" smtClean="0"/>
              <a:t>زمانی که تعداد </a:t>
            </a:r>
            <a:r>
              <a:rPr lang="fa-IR" dirty="0" smtClean="0">
                <a:solidFill>
                  <a:srgbClr val="FF0000"/>
                </a:solidFill>
              </a:rPr>
              <a:t>افراد مورد بررسی زیاد </a:t>
            </a:r>
            <a:r>
              <a:rPr lang="fa-IR" dirty="0" smtClean="0"/>
              <a:t>باشند و گردآوری داده ها با مصاحبه و مشاهده امکان پذیر نباشد.</a:t>
            </a:r>
          </a:p>
          <a:p>
            <a:pPr algn="r" rtl="1">
              <a:buFont typeface="Wingdings" pitchFamily="2" charset="2"/>
              <a:buChar char="v"/>
            </a:pPr>
            <a:r>
              <a:rPr lang="fa-IR" dirty="0" smtClean="0"/>
              <a:t>پاسخ دهندگان در </a:t>
            </a:r>
            <a:r>
              <a:rPr lang="fa-IR" dirty="0" smtClean="0">
                <a:solidFill>
                  <a:srgbClr val="FF0000"/>
                </a:solidFill>
              </a:rPr>
              <a:t>فاصله جغرافیایی دور </a:t>
            </a:r>
            <a:r>
              <a:rPr lang="fa-IR" dirty="0" smtClean="0"/>
              <a:t>باشند. </a:t>
            </a:r>
          </a:p>
          <a:p>
            <a:pPr algn="r" rtl="1">
              <a:buFont typeface="Wingdings" pitchFamily="2" charset="2"/>
              <a:buChar char="v"/>
            </a:pPr>
            <a:r>
              <a:rPr lang="fa-IR" dirty="0" smtClean="0"/>
              <a:t>  در مواردی که ارتباط مستقیم و غیر مستقیم در پاسخ دهی افراد تاثیر گذار باشد. </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55776" y="692696"/>
            <a:ext cx="4941353" cy="584775"/>
          </a:xfrm>
          <a:prstGeom prst="rect">
            <a:avLst/>
          </a:prstGeom>
        </p:spPr>
        <p:txBody>
          <a:bodyPr wrap="none">
            <a:spAutoFit/>
          </a:bodyPr>
          <a:lstStyle/>
          <a:p>
            <a:pPr algn="ctr"/>
            <a:r>
              <a:rPr lang="en-US" sz="3200" b="1" dirty="0" smtClean="0">
                <a:solidFill>
                  <a:srgbClr val="002060"/>
                </a:solidFill>
                <a:latin typeface="Times New Roman" pitchFamily="18" charset="0"/>
              </a:rPr>
              <a:t>Face validity </a:t>
            </a:r>
            <a:r>
              <a:rPr lang="en-US" sz="3200" b="1" dirty="0" smtClean="0">
                <a:solidFill>
                  <a:srgbClr val="002060"/>
                </a:solidFill>
                <a:latin typeface="Times New Roman" pitchFamily="18" charset="0"/>
                <a:cs typeface="Times New Roman" pitchFamily="18" charset="0"/>
              </a:rPr>
              <a:t>Measurement</a:t>
            </a:r>
            <a:endParaRPr lang="fa-IR" sz="3200" dirty="0">
              <a:solidFill>
                <a:srgbClr val="002060"/>
              </a:solidFill>
            </a:endParaRPr>
          </a:p>
        </p:txBody>
      </p:sp>
      <p:sp>
        <p:nvSpPr>
          <p:cNvPr id="52226" name="Rectangle 2"/>
          <p:cNvSpPr>
            <a:spLocks noChangeArrowheads="1"/>
          </p:cNvSpPr>
          <p:nvPr/>
        </p:nvSpPr>
        <p:spPr bwMode="auto">
          <a:xfrm>
            <a:off x="3131840" y="2924944"/>
            <a:ext cx="525658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 typeface="Wingdings" pitchFamily="2" charset="2"/>
              <a:buChar char="Ø"/>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(Relevancy )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مربوط بودن</a:t>
            </a:r>
            <a:r>
              <a:rPr kumimoji="0" lang="hy-AM"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تناسب</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 typeface="Wingdings" pitchFamily="2" charset="2"/>
              <a:buChar char="Ø"/>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Ambiguous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ابهام و برداشت های نارسا</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 typeface="Wingdings" pitchFamily="2" charset="2"/>
              <a:buChar char="Ø"/>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Difficulty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دشوا</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ر</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ی</a:t>
            </a:r>
            <a:r>
              <a:rPr kumimoji="0" lang="hy-AM"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2227" name="Rectangle 3"/>
          <p:cNvSpPr>
            <a:spLocks noChangeArrowheads="1"/>
          </p:cNvSpPr>
          <p:nvPr/>
        </p:nvSpPr>
        <p:spPr bwMode="auto">
          <a:xfrm>
            <a:off x="1907704" y="4005064"/>
            <a:ext cx="655171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Impact Score</a:t>
            </a:r>
            <a:r>
              <a:rPr kumimoji="0" lang="en-US"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 Frequency (%) </a:t>
            </a:r>
            <a:r>
              <a:rPr kumimoji="0" lang="en-US"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sym typeface="Wingdings 2" pitchFamily="18" charset="2"/>
              </a:rPr>
              <a:t></a:t>
            </a:r>
            <a:r>
              <a:rPr kumimoji="0" lang="en-US"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Importance</a:t>
            </a:r>
            <a:endParaRPr kumimoji="0" lang="en-US"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sym typeface="Wingdings 2" pitchFamily="18" charset="2"/>
            </a:endParaRPr>
          </a:p>
        </p:txBody>
      </p:sp>
      <p:sp>
        <p:nvSpPr>
          <p:cNvPr id="52228" name="Rectangle 4"/>
          <p:cNvSpPr>
            <a:spLocks noChangeArrowheads="1"/>
          </p:cNvSpPr>
          <p:nvPr/>
        </p:nvSpPr>
        <p:spPr bwMode="auto">
          <a:xfrm>
            <a:off x="1259632" y="4581128"/>
            <a:ext cx="788436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
                <a:srgbClr val="FF0000"/>
              </a:buClr>
              <a:buSzTx/>
              <a:buFont typeface="Wingdings" pitchFamily="2" charset="2"/>
              <a:buChar char="Ø"/>
              <a:tabLst/>
            </a:pPr>
            <a:r>
              <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فراواني بر حسب درصد</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r>
              <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تعداد افرادي است که به آيتم ها امتياز 4 و 5 داده اند </a:t>
            </a:r>
            <a:endPar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defTabSz="914400" rtl="1" eaLnBrk="1" fontAlgn="base" latinLnBrk="0" hangingPunct="1">
              <a:lnSpc>
                <a:spcPct val="100000"/>
              </a:lnSpc>
              <a:spcBef>
                <a:spcPct val="0"/>
              </a:spcBef>
              <a:spcAft>
                <a:spcPct val="0"/>
              </a:spcAft>
              <a:buClr>
                <a:srgbClr val="FF0000"/>
              </a:buClr>
              <a:buSzTx/>
              <a:buFont typeface="Wingdings" pitchFamily="2" charset="2"/>
              <a:buChar char="Ø"/>
              <a:tabLst/>
            </a:pPr>
            <a:r>
              <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اهميت</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ميانگين نمره اهميت بر اساس طيف ليکرتي(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بسیار مهم است  ، مهم است  ، نسبتا مهم است،  اندکی مهم است ، اصلا مهم نیست</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a-I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p:txBody>
      </p:sp>
      <p:sp>
        <p:nvSpPr>
          <p:cNvPr id="8" name="TextBox 7"/>
          <p:cNvSpPr txBox="1"/>
          <p:nvPr/>
        </p:nvSpPr>
        <p:spPr>
          <a:xfrm>
            <a:off x="1619672" y="1628800"/>
            <a:ext cx="6943330" cy="1200329"/>
          </a:xfrm>
          <a:prstGeom prst="rect">
            <a:avLst/>
          </a:prstGeom>
          <a:noFill/>
        </p:spPr>
        <p:txBody>
          <a:bodyPr wrap="square" rtlCol="1">
            <a:spAutoFit/>
          </a:bodyPr>
          <a:lstStyle/>
          <a:p>
            <a:r>
              <a:rPr lang="fa-IR" sz="2400" dirty="0" smtClean="0">
                <a:latin typeface="Times New Roman" pitchFamily="18" charset="0"/>
                <a:cs typeface="Times New Roman" pitchFamily="18" charset="0"/>
              </a:rPr>
              <a:t>جهت  اندازه گیری روایی صوری  از گروه هدف در مورد شاخص های زیر  بر اساس طیف </a:t>
            </a:r>
            <a:r>
              <a:rPr lang="ar-SA" sz="2400" dirty="0" smtClean="0">
                <a:latin typeface="Times New Roman" pitchFamily="18" charset="0"/>
                <a:ea typeface="Calibri" pitchFamily="34" charset="0"/>
                <a:cs typeface="Times New Roman" pitchFamily="18" charset="0"/>
              </a:rPr>
              <a:t>ليکرتي</a:t>
            </a:r>
            <a:r>
              <a:rPr lang="ar-SA" dirty="0" smtClean="0">
                <a:latin typeface="Times New Roman" pitchFamily="18" charset="0"/>
                <a:ea typeface="Calibri" pitchFamily="34" charset="0"/>
                <a:cs typeface="Times New Roman" pitchFamily="18" charset="0"/>
              </a:rPr>
              <a:t>( </a:t>
            </a:r>
            <a:r>
              <a:rPr lang="fa-IR" b="1" dirty="0" smtClean="0">
                <a:latin typeface="Times New Roman" pitchFamily="18" charset="0"/>
                <a:ea typeface="Calibri" pitchFamily="34" charset="0"/>
                <a:cs typeface="Times New Roman" pitchFamily="18" charset="0"/>
              </a:rPr>
              <a:t>بسیار مهم است  ، مهم است  ، نسبتا مهم است،  اندکی مهم است ، اصلا مهم نیست</a:t>
            </a:r>
            <a:r>
              <a:rPr lang="en-US" b="1" dirty="0" smtClean="0">
                <a:latin typeface="Times New Roman" pitchFamily="18" charset="0"/>
                <a:ea typeface="Calibri" pitchFamily="34" charset="0"/>
                <a:cs typeface="Times New Roman" pitchFamily="18" charset="0"/>
              </a:rPr>
              <a:t>  </a:t>
            </a:r>
            <a:r>
              <a:rPr lang="fa-IR" b="1" dirty="0" smtClean="0">
                <a:latin typeface="Times New Roman" pitchFamily="18" charset="0"/>
                <a:ea typeface="Calibri" pitchFamily="34" charset="0"/>
                <a:cs typeface="Times New Roman" pitchFamily="18" charset="0"/>
              </a:rPr>
              <a:t>)</a:t>
            </a:r>
            <a:r>
              <a:rPr lang="fa-IR" sz="2400" b="1" dirty="0" smtClean="0">
                <a:latin typeface="Times New Roman" pitchFamily="18" charset="0"/>
                <a:ea typeface="Calibri" pitchFamily="34" charset="0"/>
                <a:cs typeface="Times New Roman" pitchFamily="18" charset="0"/>
              </a:rPr>
              <a:t> </a:t>
            </a:r>
            <a:r>
              <a:rPr lang="fa-IR" sz="2400" dirty="0" smtClean="0">
                <a:latin typeface="Times New Roman" pitchFamily="18" charset="0"/>
                <a:cs typeface="Times New Roman" pitchFamily="18" charset="0"/>
              </a:rPr>
              <a:t>نظر خواهی خواهد شد. </a:t>
            </a:r>
            <a:endParaRPr lang="fa-IR" sz="2400" dirty="0">
              <a:latin typeface="Times New Roman" pitchFamily="18" charset="0"/>
              <a:cs typeface="Times New Roman" pitchFamily="18" charset="0"/>
            </a:endParaRPr>
          </a:p>
        </p:txBody>
      </p:sp>
      <p:sp>
        <p:nvSpPr>
          <p:cNvPr id="9" name="Rectangle 8"/>
          <p:cNvSpPr/>
          <p:nvPr/>
        </p:nvSpPr>
        <p:spPr>
          <a:xfrm>
            <a:off x="1403648" y="5733256"/>
            <a:ext cx="7560840" cy="338554"/>
          </a:xfrm>
          <a:prstGeom prst="rect">
            <a:avLst/>
          </a:prstGeom>
        </p:spPr>
        <p:txBody>
          <a:bodyPr wrap="square">
            <a:spAutoFit/>
          </a:bodyPr>
          <a:lstStyle/>
          <a:p>
            <a:pPr lvl="0" algn="l" rtl="0" eaLnBrk="0" fontAlgn="base" hangingPunct="0">
              <a:spcBef>
                <a:spcPct val="0"/>
              </a:spcBef>
              <a:spcAft>
                <a:spcPct val="0"/>
              </a:spcAft>
            </a:pPr>
            <a:r>
              <a:rPr lang="ar-SA" sz="1600" b="1" dirty="0" smtClean="0">
                <a:solidFill>
                  <a:srgbClr val="FF0000"/>
                </a:solidFill>
                <a:latin typeface="Calibri" pitchFamily="34" charset="0"/>
                <a:ea typeface="Calibri" pitchFamily="34" charset="0"/>
                <a:cs typeface="Arial" pitchFamily="34" charset="0"/>
              </a:rPr>
              <a:t>در صورتيکه امتياز تأثير از </a:t>
            </a:r>
            <a:r>
              <a:rPr lang="fa-IR" sz="1600" b="1" dirty="0" smtClean="0">
                <a:solidFill>
                  <a:srgbClr val="FF0000"/>
                </a:solidFill>
                <a:latin typeface="Calibri" pitchFamily="34" charset="0"/>
                <a:ea typeface="Calibri" pitchFamily="34" charset="0"/>
                <a:cs typeface="Arial" pitchFamily="34" charset="0"/>
              </a:rPr>
              <a:t>1/5</a:t>
            </a:r>
            <a:r>
              <a:rPr lang="ar-SA" sz="1600" b="1" dirty="0" smtClean="0">
                <a:solidFill>
                  <a:srgbClr val="FF0000"/>
                </a:solidFill>
                <a:latin typeface="Calibri" pitchFamily="34" charset="0"/>
                <a:ea typeface="Calibri" pitchFamily="34" charset="0"/>
                <a:cs typeface="Arial" pitchFamily="34" charset="0"/>
              </a:rPr>
              <a:t>بيشتر شود، آيتم مناسب تشخيص داده شده و حفظ  </a:t>
            </a:r>
            <a:r>
              <a:rPr lang="fa-IR" sz="1600" b="1" dirty="0" smtClean="0">
                <a:solidFill>
                  <a:srgbClr val="FF0000"/>
                </a:solidFill>
                <a:latin typeface="Calibri" pitchFamily="34" charset="0"/>
                <a:ea typeface="Calibri" pitchFamily="34" charset="0"/>
                <a:cs typeface="Arial" pitchFamily="34" charset="0"/>
              </a:rPr>
              <a:t>خواهد شد. </a:t>
            </a:r>
            <a:endParaRPr lang="fa-IR" sz="1600" b="1" dirty="0" smtClean="0">
              <a:solidFill>
                <a:srgbClr val="FF0000"/>
              </a:solidFill>
              <a:latin typeface="Arial" pitchFamily="34" charset="0"/>
              <a:cs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7664" y="764704"/>
            <a:ext cx="6203621" cy="646331"/>
          </a:xfrm>
          <a:prstGeom prst="rect">
            <a:avLst/>
          </a:prstGeom>
        </p:spPr>
        <p:txBody>
          <a:bodyPr wrap="none">
            <a:spAutoFit/>
          </a:bodyPr>
          <a:lstStyle/>
          <a:p>
            <a:r>
              <a:rPr lang="en-US" sz="3600" b="1" dirty="0" smtClean="0">
                <a:solidFill>
                  <a:srgbClr val="002060"/>
                </a:solidFill>
                <a:latin typeface="Times New Roman" pitchFamily="18" charset="0"/>
              </a:rPr>
              <a:t>Content validity </a:t>
            </a:r>
            <a:r>
              <a:rPr lang="en-US" sz="3600" b="1" dirty="0" smtClean="0">
                <a:solidFill>
                  <a:srgbClr val="002060"/>
                </a:solidFill>
                <a:latin typeface="Times New Roman" pitchFamily="18" charset="0"/>
                <a:cs typeface="Times New Roman" pitchFamily="18" charset="0"/>
              </a:rPr>
              <a:t>Measurement</a:t>
            </a:r>
            <a:endParaRPr lang="fa-IR" sz="3600" dirty="0">
              <a:solidFill>
                <a:srgbClr val="002060"/>
              </a:solidFill>
            </a:endParaRPr>
          </a:p>
        </p:txBody>
      </p:sp>
      <p:sp>
        <p:nvSpPr>
          <p:cNvPr id="3" name="Rectangle 2"/>
          <p:cNvSpPr/>
          <p:nvPr/>
        </p:nvSpPr>
        <p:spPr>
          <a:xfrm>
            <a:off x="4355976" y="1628800"/>
            <a:ext cx="3312368" cy="1200329"/>
          </a:xfrm>
          <a:prstGeom prst="rect">
            <a:avLst/>
          </a:prstGeom>
        </p:spPr>
        <p:txBody>
          <a:bodyPr wrap="square">
            <a:spAutoFit/>
          </a:bodyPr>
          <a:lstStyle/>
          <a:p>
            <a:pPr algn="l"/>
            <a:r>
              <a:rPr lang="en-US" b="1" dirty="0" smtClean="0">
                <a:solidFill>
                  <a:srgbClr val="FF0000"/>
                </a:solidFill>
                <a:latin typeface="Times New Roman" pitchFamily="18" charset="0"/>
                <a:cs typeface="B Titr" pitchFamily="2" charset="-78"/>
              </a:rPr>
              <a:t>Content Validity Ratio (C. V.R)</a:t>
            </a:r>
          </a:p>
          <a:p>
            <a:pPr algn="l"/>
            <a:endParaRPr lang="en-US" b="1" dirty="0" smtClean="0">
              <a:solidFill>
                <a:srgbClr val="FF0000"/>
              </a:solidFill>
              <a:latin typeface="Times New Roman" pitchFamily="18" charset="0"/>
              <a:cs typeface="B Titr" pitchFamily="2" charset="-78"/>
            </a:endParaRPr>
          </a:p>
          <a:p>
            <a:pPr algn="l"/>
            <a:r>
              <a:rPr lang="en-US" b="1" dirty="0" smtClean="0">
                <a:solidFill>
                  <a:srgbClr val="FF0000"/>
                </a:solidFill>
                <a:latin typeface="Times New Roman" pitchFamily="18" charset="0"/>
                <a:cs typeface="B Titr" pitchFamily="2" charset="-78"/>
              </a:rPr>
              <a:t>Content Validity Index(C.V.I </a:t>
            </a:r>
            <a:r>
              <a:rPr lang="en-US" b="1" dirty="0" smtClean="0">
                <a:solidFill>
                  <a:srgbClr val="FF0000"/>
                </a:solidFill>
                <a:latin typeface="Times New Roman" pitchFamily="18" charset="0"/>
                <a:cs typeface="Times New Roman" pitchFamily="18" charset="0"/>
              </a:rPr>
              <a:t>)</a:t>
            </a:r>
            <a:endParaRPr lang="en-US" b="1" dirty="0" smtClean="0">
              <a:solidFill>
                <a:srgbClr val="FF0000"/>
              </a:solidFill>
              <a:latin typeface="Times New Roman" pitchFamily="18" charset="0"/>
              <a:cs typeface="B Titr" pitchFamily="2" charset="-78"/>
            </a:endParaRPr>
          </a:p>
          <a:p>
            <a:pPr algn="l"/>
            <a:endParaRPr lang="fa-IR" dirty="0">
              <a:solidFill>
                <a:srgbClr val="FF0000"/>
              </a:solidFill>
            </a:endParaRPr>
          </a:p>
        </p:txBody>
      </p:sp>
      <p:sp>
        <p:nvSpPr>
          <p:cNvPr id="5" name="Rectangle 4"/>
          <p:cNvSpPr/>
          <p:nvPr/>
        </p:nvSpPr>
        <p:spPr>
          <a:xfrm>
            <a:off x="1403648" y="1844824"/>
            <a:ext cx="2667718" cy="523220"/>
          </a:xfrm>
          <a:prstGeom prst="rect">
            <a:avLst/>
          </a:prstGeom>
        </p:spPr>
        <p:txBody>
          <a:bodyPr wrap="none">
            <a:spAutoFit/>
          </a:bodyPr>
          <a:lstStyle/>
          <a:p>
            <a:r>
              <a:rPr lang="en-US" sz="2800" b="1" dirty="0" smtClean="0">
                <a:latin typeface="Times New Roman" pitchFamily="18" charset="0"/>
                <a:cs typeface="Times New Roman" pitchFamily="18" charset="0"/>
              </a:rPr>
              <a:t>Expert Panel  &amp;</a:t>
            </a:r>
            <a:endParaRPr lang="fa-IR" sz="2800" dirty="0"/>
          </a:p>
        </p:txBody>
      </p:sp>
      <p:sp>
        <p:nvSpPr>
          <p:cNvPr id="51201" name="Rectangle 1"/>
          <p:cNvSpPr>
            <a:spLocks noChangeArrowheads="1"/>
          </p:cNvSpPr>
          <p:nvPr/>
        </p:nvSpPr>
        <p:spPr bwMode="auto">
          <a:xfrm>
            <a:off x="1907704" y="2636912"/>
            <a:ext cx="676773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fa-IR"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پانل خبرگان </a:t>
            </a:r>
            <a:r>
              <a:rPr lang="en-US" b="1" dirty="0" smtClean="0">
                <a:latin typeface="Times New Roman" pitchFamily="18" charset="0"/>
                <a:cs typeface="Times New Roman" pitchFamily="18" charset="0"/>
              </a:rPr>
              <a:t>Expert Panel </a:t>
            </a:r>
            <a:r>
              <a:rPr lang="fa-IR" b="1" dirty="0" smtClean="0">
                <a:latin typeface="Times New Roman" pitchFamily="18" charset="0"/>
                <a:cs typeface="Times New Roman" pitchFamily="18" charset="0"/>
              </a:rPr>
              <a:t> </a:t>
            </a:r>
            <a:r>
              <a:rPr kumimoji="0" lang="fa-IR"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در خصوص هرآیتم به سه طیف زیر پاسخ می دهد.</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آیتم ضروری است  </a:t>
            </a:r>
            <a:r>
              <a:rPr kumimoji="0" lang="en-US" b="1" i="0" u="none" strike="noStrike" cap="none" normalizeH="0" baseline="0" dirty="0" smtClean="0">
                <a:ln>
                  <a:noFill/>
                </a:ln>
                <a:solidFill>
                  <a:schemeClr val="tx1"/>
                </a:solidFill>
                <a:effectLst/>
                <a:latin typeface="Calibri" pitchFamily="34" charset="0"/>
                <a:ea typeface="Calibri" pitchFamily="34" charset="0"/>
                <a:cs typeface="Arial" pitchFamily="34" charset="0"/>
              </a:rPr>
              <a:t>(Essential)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مفید ولی ضروری نیست</a:t>
            </a:r>
            <a:r>
              <a:rPr kumimoji="0" lang="en-US"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(Useful but not essential )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ضرورتی ندارد</a:t>
            </a:r>
            <a:r>
              <a:rPr kumimoji="0" lang="en-US" b="1" i="0" u="none" strike="noStrike" cap="none" normalizeH="0" baseline="0" dirty="0" smtClean="0">
                <a:ln>
                  <a:noFill/>
                </a:ln>
                <a:solidFill>
                  <a:schemeClr val="tx1"/>
                </a:solidFill>
                <a:effectLst/>
                <a:latin typeface="Calibri" pitchFamily="34" charset="0"/>
                <a:ea typeface="Calibri" pitchFamily="34" charset="0"/>
                <a:cs typeface="Arial" pitchFamily="34" charset="0"/>
              </a:rPr>
              <a:t>(No necessary )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26" name="Object 4"/>
          <p:cNvGraphicFramePr>
            <a:graphicFrameLocks noChangeAspect="1"/>
          </p:cNvGraphicFramePr>
          <p:nvPr/>
        </p:nvGraphicFramePr>
        <p:xfrm>
          <a:off x="1619672" y="3933056"/>
          <a:ext cx="3551312" cy="1512168"/>
        </p:xfrm>
        <a:graphic>
          <a:graphicData uri="http://schemas.openxmlformats.org/presentationml/2006/ole">
            <p:oleObj spid="_x0000_s1032" name="Equation" r:id="rId3" imgW="965200" imgH="787400" progId="Equation.3">
              <p:embed/>
            </p:oleObj>
          </a:graphicData>
        </a:graphic>
      </p:graphicFrame>
      <p:sp>
        <p:nvSpPr>
          <p:cNvPr id="8" name="Rectangle 7"/>
          <p:cNvSpPr/>
          <p:nvPr/>
        </p:nvSpPr>
        <p:spPr>
          <a:xfrm>
            <a:off x="5436096" y="4293096"/>
            <a:ext cx="3384376" cy="923330"/>
          </a:xfrm>
          <a:prstGeom prst="rect">
            <a:avLst/>
          </a:prstGeom>
        </p:spPr>
        <p:txBody>
          <a:bodyPr wrap="square">
            <a:spAutoFit/>
          </a:bodyPr>
          <a:lstStyle/>
          <a:p>
            <a:r>
              <a:rPr lang="en-US" b="1" dirty="0" smtClean="0">
                <a:latin typeface="Calibri" pitchFamily="34" charset="0"/>
                <a:ea typeface="Calibri" pitchFamily="34" charset="0"/>
                <a:cs typeface="Arial" pitchFamily="34" charset="0"/>
              </a:rPr>
              <a:t>n</a:t>
            </a:r>
            <a:r>
              <a:rPr lang="fa-IR" b="1" dirty="0" smtClean="0">
                <a:latin typeface="Calibri" pitchFamily="34" charset="0"/>
                <a:ea typeface="Calibri" pitchFamily="34" charset="0"/>
                <a:cs typeface="Arial" pitchFamily="34" charset="0"/>
              </a:rPr>
              <a:t> = تعداد متخصصانی که گزینه ضروری را انتخاب نموده اند </a:t>
            </a:r>
          </a:p>
          <a:p>
            <a:r>
              <a:rPr lang="fa-IR" b="1" dirty="0" smtClean="0">
                <a:latin typeface="Calibri" pitchFamily="34" charset="0"/>
                <a:ea typeface="Calibri" pitchFamily="34" charset="0"/>
                <a:cs typeface="Arial" pitchFamily="34" charset="0"/>
              </a:rPr>
              <a:t> </a:t>
            </a:r>
            <a:r>
              <a:rPr lang="en-US" b="1" dirty="0" smtClean="0">
                <a:latin typeface="Calibri" pitchFamily="34" charset="0"/>
                <a:ea typeface="Calibri" pitchFamily="34" charset="0"/>
                <a:cs typeface="Arial" pitchFamily="34" charset="0"/>
              </a:rPr>
              <a:t> =N</a:t>
            </a:r>
            <a:r>
              <a:rPr lang="fa-IR" b="1" dirty="0" smtClean="0">
                <a:latin typeface="Calibri" pitchFamily="34" charset="0"/>
                <a:ea typeface="Calibri" pitchFamily="34" charset="0"/>
                <a:cs typeface="Arial" pitchFamily="34" charset="0"/>
              </a:rPr>
              <a:t>ارزیابها</a:t>
            </a:r>
          </a:p>
        </p:txBody>
      </p:sp>
      <p:sp>
        <p:nvSpPr>
          <p:cNvPr id="9" name="TextBox 4"/>
          <p:cNvSpPr txBox="1">
            <a:spLocks noChangeArrowheads="1"/>
          </p:cNvSpPr>
          <p:nvPr/>
        </p:nvSpPr>
        <p:spPr bwMode="auto">
          <a:xfrm>
            <a:off x="1259632" y="5733256"/>
            <a:ext cx="7666112" cy="646112"/>
          </a:xfrm>
          <a:prstGeom prst="rect">
            <a:avLst/>
          </a:prstGeom>
          <a:noFill/>
          <a:ln w="9525">
            <a:noFill/>
            <a:miter lim="800000"/>
            <a:headEnd/>
            <a:tailEnd/>
          </a:ln>
        </p:spPr>
        <p:txBody>
          <a:bodyPr wrap="square">
            <a:spAutoFit/>
          </a:bodyPr>
          <a:lstStyle/>
          <a:p>
            <a:pPr algn="just"/>
            <a:r>
              <a:rPr lang="fa-IR" b="1" dirty="0">
                <a:solidFill>
                  <a:srgbClr val="002060"/>
                </a:solidFill>
                <a:latin typeface="Times New Roman" pitchFamily="18" charset="0"/>
                <a:cs typeface="Times New Roman" pitchFamily="18" charset="0"/>
              </a:rPr>
              <a:t>در </a:t>
            </a:r>
            <a:r>
              <a:rPr lang="fa-IR" b="1" dirty="0" smtClean="0">
                <a:solidFill>
                  <a:srgbClr val="002060"/>
                </a:solidFill>
                <a:latin typeface="Times New Roman" pitchFamily="18" charset="0"/>
                <a:cs typeface="Times New Roman" pitchFamily="18" charset="0"/>
              </a:rPr>
              <a:t>صورتی که </a:t>
            </a:r>
            <a:r>
              <a:rPr lang="fa-IR" b="1" dirty="0">
                <a:solidFill>
                  <a:srgbClr val="002060"/>
                </a:solidFill>
                <a:latin typeface="Times New Roman" pitchFamily="18" charset="0"/>
                <a:cs typeface="Times New Roman" pitchFamily="18" charset="0"/>
              </a:rPr>
              <a:t>عدد حاصله از عدد جدول بزرگتر باشد </a:t>
            </a:r>
            <a:r>
              <a:rPr lang="fa-IR" b="1" dirty="0" smtClean="0">
                <a:solidFill>
                  <a:srgbClr val="002060"/>
                </a:solidFill>
                <a:latin typeface="Times New Roman" pitchFamily="18" charset="0"/>
                <a:cs typeface="Times New Roman" pitchFamily="18" charset="0"/>
              </a:rPr>
              <a:t>بیانگر آن است </a:t>
            </a:r>
            <a:r>
              <a:rPr lang="fa-IR" b="1" dirty="0">
                <a:solidFill>
                  <a:srgbClr val="002060"/>
                </a:solidFill>
                <a:latin typeface="Times New Roman" pitchFamily="18" charset="0"/>
                <a:cs typeface="Times New Roman" pitchFamily="18" charset="0"/>
              </a:rPr>
              <a:t>که </a:t>
            </a:r>
            <a:r>
              <a:rPr lang="fa-IR" b="1" dirty="0" smtClean="0">
                <a:solidFill>
                  <a:srgbClr val="002060"/>
                </a:solidFill>
                <a:latin typeface="Times New Roman" pitchFamily="18" charset="0"/>
                <a:cs typeface="Times New Roman" pitchFamily="18" charset="0"/>
              </a:rPr>
              <a:t>وجود آیتم مربوطه در </a:t>
            </a:r>
            <a:r>
              <a:rPr lang="fa-IR" b="1" dirty="0">
                <a:solidFill>
                  <a:srgbClr val="002060"/>
                </a:solidFill>
                <a:latin typeface="Times New Roman" pitchFamily="18" charset="0"/>
                <a:cs typeface="Times New Roman" pitchFamily="18" charset="0"/>
              </a:rPr>
              <a:t>این ابزار ضروری و مهم است </a:t>
            </a:r>
            <a:endParaRPr lang="en-US"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1219200" y="228600"/>
            <a:ext cx="6629400" cy="369888"/>
          </a:xfrm>
          <a:prstGeom prst="rect">
            <a:avLst/>
          </a:prstGeom>
          <a:noFill/>
          <a:ln w="9525">
            <a:noFill/>
            <a:miter lim="800000"/>
            <a:headEnd/>
            <a:tailEnd/>
          </a:ln>
        </p:spPr>
        <p:txBody>
          <a:bodyPr>
            <a:spAutoFit/>
          </a:bodyPr>
          <a:lstStyle/>
          <a:p>
            <a:pPr algn="ctr"/>
            <a:r>
              <a:rPr lang="fa-IR" b="1" dirty="0">
                <a:latin typeface="Times New Roman" pitchFamily="18" charset="0"/>
                <a:cs typeface="Times New Roman" pitchFamily="18" charset="0"/>
              </a:rPr>
              <a:t>جدول لاوشه </a:t>
            </a:r>
            <a:endParaRPr lang="en-US" b="1" dirty="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1752600" y="685800"/>
          <a:ext cx="5486400" cy="5334012"/>
        </p:xfrm>
        <a:graphic>
          <a:graphicData uri="http://schemas.openxmlformats.org/drawingml/2006/table">
            <a:tbl>
              <a:tblPr/>
              <a:tblGrid>
                <a:gridCol w="2743200"/>
                <a:gridCol w="2743200"/>
              </a:tblGrid>
              <a:tr h="296334">
                <a:tc>
                  <a:txBody>
                    <a:bodyPr/>
                    <a:lstStyle/>
                    <a:p>
                      <a:pPr algn="ctr">
                        <a:lnSpc>
                          <a:spcPct val="115000"/>
                        </a:lnSpc>
                        <a:spcAft>
                          <a:spcPts val="0"/>
                        </a:spcAft>
                      </a:pPr>
                      <a:r>
                        <a:rPr lang="en-US" sz="1400" b="1" dirty="0">
                          <a:solidFill>
                            <a:srgbClr val="C00000"/>
                          </a:solidFill>
                          <a:latin typeface="Times New Roman" pitchFamily="18" charset="0"/>
                          <a:ea typeface="Calibri"/>
                          <a:cs typeface="Times New Roman" pitchFamily="18" charset="0"/>
                        </a:rPr>
                        <a:t>Number of Panelists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b="1" dirty="0">
                          <a:solidFill>
                            <a:srgbClr val="C00000"/>
                          </a:solidFill>
                          <a:latin typeface="Times New Roman" pitchFamily="18" charset="0"/>
                          <a:ea typeface="Calibri"/>
                          <a:cs typeface="Times New Roman" pitchFamily="18" charset="0"/>
                        </a:rPr>
                        <a:t>Minimum Value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.78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.42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gn="ctr">
                        <a:lnSpc>
                          <a:spcPct val="115000"/>
                        </a:lnSpc>
                        <a:spcAft>
                          <a:spcPts val="0"/>
                        </a:spcAft>
                      </a:pPr>
                      <a:r>
                        <a:rPr lang="en-US" sz="1200" b="1" dirty="0">
                          <a:latin typeface="Times New Roman" pitchFamily="18" charset="0"/>
                          <a:ea typeface="Calibri"/>
                          <a:cs typeface="Times New Roman" pitchFamily="18" charset="0"/>
                        </a:rPr>
                        <a:t>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Times New Roman" pitchFamily="18" charset="0"/>
                          <a:ea typeface="Calibri"/>
                          <a:cs typeface="Times New Roman" pitchFamily="18" charset="0"/>
                        </a:rPr>
                        <a:t>.29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a:lnSpc>
                          <a:spcPct val="115000"/>
                        </a:lnSpc>
                        <a:spcAft>
                          <a:spcPts val="0"/>
                        </a:spcAft>
                      </a:pP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US" sz="11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517803"/>
            <a:ext cx="7891240" cy="5047536"/>
          </a:xfrm>
          <a:prstGeom prst="rect">
            <a:avLst/>
          </a:prstGeom>
        </p:spPr>
        <p:txBody>
          <a:bodyPr wrap="square">
            <a:spAutoFit/>
          </a:bodyPr>
          <a:lstStyle/>
          <a:p>
            <a:pPr algn="r" rtl="1">
              <a:spcBef>
                <a:spcPct val="50000"/>
              </a:spcBef>
              <a:buClr>
                <a:srgbClr val="FF3300"/>
              </a:buClr>
              <a:buSzPct val="150000"/>
            </a:pPr>
            <a:r>
              <a:rPr lang="fa-IR" sz="2800" b="1" dirty="0" smtClean="0">
                <a:solidFill>
                  <a:srgbClr val="002060"/>
                </a:solidFill>
                <a:latin typeface="Times New Roman" pitchFamily="18" charset="0"/>
                <a:cs typeface="Times New Roman" pitchFamily="18" charset="0"/>
              </a:rPr>
              <a:t>محاسبه شاخص روائی محتوی </a:t>
            </a:r>
            <a:r>
              <a:rPr lang="en-US" sz="2800" b="1" dirty="0" smtClean="0">
                <a:solidFill>
                  <a:srgbClr val="002060"/>
                </a:solidFill>
                <a:latin typeface="Times New Roman" pitchFamily="18" charset="0"/>
                <a:cs typeface="Times New Roman" pitchFamily="18" charset="0"/>
              </a:rPr>
              <a:t>(Content Validity Index)</a:t>
            </a:r>
            <a:endParaRPr lang="fa-IR" sz="2800" b="1" dirty="0" smtClean="0">
              <a:solidFill>
                <a:srgbClr val="002060"/>
              </a:solidFill>
              <a:latin typeface="Times New Roman" pitchFamily="18" charset="0"/>
              <a:cs typeface="Times New Roman" pitchFamily="18" charset="0"/>
            </a:endParaRPr>
          </a:p>
          <a:p>
            <a:pPr algn="r" rtl="1">
              <a:spcBef>
                <a:spcPct val="50000"/>
              </a:spcBef>
              <a:buClr>
                <a:srgbClr val="FF3300"/>
              </a:buClr>
              <a:buSzPct val="150000"/>
            </a:pPr>
            <a:r>
              <a:rPr lang="fa-IR" sz="2800" b="1" dirty="0" smtClean="0">
                <a:solidFill>
                  <a:srgbClr val="002060"/>
                </a:solidFill>
                <a:latin typeface="Times New Roman" pitchFamily="18" charset="0"/>
                <a:cs typeface="Times New Roman" pitchFamily="18" charset="0"/>
              </a:rPr>
              <a:t>پانل خبرگان در مورد اطمینان  از اینکه برای دستیابی به اهداف پژوهش آیتم ها به بهترین نحو طراحی شده اند سه معیار زیر در طیف لیکرتی 4 قسمتی برای هر آیتم اظهار نظر نموده و محاسبه می شود.</a:t>
            </a:r>
          </a:p>
          <a:p>
            <a:pPr algn="r" rtl="1">
              <a:spcBef>
                <a:spcPct val="50000"/>
              </a:spcBef>
              <a:buClr>
                <a:srgbClr val="FF3300"/>
              </a:buClr>
              <a:buSzPct val="150000"/>
              <a:buFont typeface="Wingdings" pitchFamily="2" charset="2"/>
              <a:buChar char="Ø"/>
            </a:pPr>
            <a:r>
              <a:rPr lang="fa-IR" sz="2800" b="1" dirty="0" smtClean="0">
                <a:solidFill>
                  <a:srgbClr val="002060"/>
                </a:solidFill>
                <a:latin typeface="Times New Roman" pitchFamily="18" charset="0"/>
                <a:cs typeface="Times New Roman" pitchFamily="18" charset="0"/>
              </a:rPr>
              <a:t>سادگی وروان بودن                  </a:t>
            </a:r>
            <a:r>
              <a:rPr lang="en-US" sz="2800" b="1" dirty="0" smtClean="0">
                <a:solidFill>
                  <a:srgbClr val="002060"/>
                </a:solidFill>
                <a:latin typeface="Times New Roman" pitchFamily="18" charset="0"/>
                <a:cs typeface="Times New Roman" pitchFamily="18" charset="0"/>
              </a:rPr>
              <a:t>(Simplicity)</a:t>
            </a:r>
            <a:r>
              <a:rPr lang="fa-IR" sz="2800" b="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 </a:t>
            </a:r>
            <a:endParaRPr lang="fa-IR" sz="2800" b="1" dirty="0" smtClean="0">
              <a:solidFill>
                <a:srgbClr val="002060"/>
              </a:solidFill>
              <a:latin typeface="Times New Roman" pitchFamily="18" charset="0"/>
              <a:cs typeface="Times New Roman" pitchFamily="18" charset="0"/>
            </a:endParaRPr>
          </a:p>
          <a:p>
            <a:pPr algn="r" rtl="1">
              <a:spcBef>
                <a:spcPct val="50000"/>
              </a:spcBef>
              <a:buClr>
                <a:srgbClr val="FF3300"/>
              </a:buClr>
              <a:buSzPct val="150000"/>
              <a:buFont typeface="Wingdings" pitchFamily="2" charset="2"/>
              <a:buChar char="Ø"/>
            </a:pPr>
            <a:r>
              <a:rPr lang="fa-IR" sz="2800" b="1" dirty="0" smtClean="0">
                <a:solidFill>
                  <a:srgbClr val="002060"/>
                </a:solidFill>
                <a:latin typeface="Times New Roman" pitchFamily="18" charset="0"/>
                <a:cs typeface="Times New Roman" pitchFamily="18" charset="0"/>
              </a:rPr>
              <a:t>مربوط یا اختصاصی بودن</a:t>
            </a:r>
            <a:r>
              <a:rPr lang="en-US" sz="2800" b="1" dirty="0" smtClean="0">
                <a:solidFill>
                  <a:srgbClr val="002060"/>
                </a:solidFill>
                <a:latin typeface="Times New Roman" pitchFamily="18" charset="0"/>
                <a:cs typeface="Times New Roman" pitchFamily="18" charset="0"/>
              </a:rPr>
              <a:t> (Relevancy, Specificity)</a:t>
            </a:r>
            <a:r>
              <a:rPr lang="fa-IR" sz="2800" b="1" dirty="0" smtClean="0">
                <a:solidFill>
                  <a:srgbClr val="002060"/>
                </a:solidFill>
                <a:latin typeface="Times New Roman" pitchFamily="18" charset="0"/>
                <a:cs typeface="Times New Roman" pitchFamily="18" charset="0"/>
              </a:rPr>
              <a:t> </a:t>
            </a:r>
          </a:p>
          <a:p>
            <a:pPr algn="r" rtl="1">
              <a:spcBef>
                <a:spcPct val="50000"/>
              </a:spcBef>
              <a:buClr>
                <a:srgbClr val="FF3300"/>
              </a:buClr>
              <a:buSzPct val="150000"/>
              <a:buFont typeface="Wingdings" pitchFamily="2" charset="2"/>
              <a:buChar char="Ø"/>
            </a:pPr>
            <a:r>
              <a:rPr lang="fa-IR" sz="2800" b="1" dirty="0" smtClean="0">
                <a:solidFill>
                  <a:srgbClr val="002060"/>
                </a:solidFill>
                <a:latin typeface="Times New Roman" pitchFamily="18" charset="0"/>
                <a:cs typeface="Times New Roman" pitchFamily="18" charset="0"/>
              </a:rPr>
              <a:t>وضوح  یا شفاف بودن                      </a:t>
            </a:r>
            <a:r>
              <a:rPr lang="en-US" sz="2800" b="1" dirty="0" smtClean="0">
                <a:solidFill>
                  <a:srgbClr val="002060"/>
                </a:solidFill>
                <a:latin typeface="Times New Roman" pitchFamily="18" charset="0"/>
                <a:cs typeface="Times New Roman" pitchFamily="18" charset="0"/>
              </a:rPr>
              <a:t>(Clarity)  </a:t>
            </a:r>
            <a:r>
              <a:rPr lang="fa-IR" sz="2800" b="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 </a:t>
            </a:r>
          </a:p>
          <a:p>
            <a:pPr algn="r" rtl="1">
              <a:spcBef>
                <a:spcPct val="50000"/>
              </a:spcBef>
              <a:buClr>
                <a:srgbClr val="FF3300"/>
              </a:buClr>
              <a:buSzPct val="150000"/>
            </a:pPr>
            <a:endParaRPr lang="en-US" sz="2800" b="1" dirty="0">
              <a:solidFill>
                <a:srgbClr val="002060"/>
              </a:solidFill>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03644" y="980728"/>
          <a:ext cx="7272812" cy="1209294"/>
        </p:xfrm>
        <a:graphic>
          <a:graphicData uri="http://schemas.openxmlformats.org/drawingml/2006/table">
            <a:tbl>
              <a:tblPr rtl="1"/>
              <a:tblGrid>
                <a:gridCol w="2078216"/>
                <a:gridCol w="442295"/>
                <a:gridCol w="442295"/>
                <a:gridCol w="436584"/>
                <a:gridCol w="436584"/>
                <a:gridCol w="431509"/>
                <a:gridCol w="431509"/>
                <a:gridCol w="430239"/>
                <a:gridCol w="430239"/>
                <a:gridCol w="425162"/>
                <a:gridCol w="425162"/>
                <a:gridCol w="431509"/>
                <a:gridCol w="431509"/>
              </a:tblGrid>
              <a:tr h="136974">
                <a:tc rowSpan="2">
                  <a:txBody>
                    <a:bodyPr/>
                    <a:lstStyle/>
                    <a:p>
                      <a:pPr marR="71755" algn="r" rtl="0">
                        <a:lnSpc>
                          <a:spcPct val="115000"/>
                        </a:lnSpc>
                        <a:spcAft>
                          <a:spcPts val="0"/>
                        </a:spcAft>
                      </a:pPr>
                      <a:r>
                        <a:rPr lang="fa-IR" sz="1000">
                          <a:solidFill>
                            <a:srgbClr val="000000"/>
                          </a:solidFill>
                          <a:latin typeface="Times New Roman"/>
                          <a:ea typeface="Times New Roman"/>
                          <a:cs typeface="Times New Roman"/>
                        </a:rPr>
                        <a:t>سئوالات</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gridSpan="4">
                  <a:txBody>
                    <a:bodyPr/>
                    <a:lstStyle/>
                    <a:p>
                      <a:pPr algn="ctr" rtl="0">
                        <a:lnSpc>
                          <a:spcPct val="115000"/>
                        </a:lnSpc>
                        <a:spcAft>
                          <a:spcPts val="0"/>
                        </a:spcAft>
                      </a:pPr>
                      <a:r>
                        <a:rPr lang="fa-IR" sz="800" b="1">
                          <a:solidFill>
                            <a:srgbClr val="000000"/>
                          </a:solidFill>
                          <a:latin typeface="Times New Roman"/>
                          <a:ea typeface="Times New Roman"/>
                          <a:cs typeface="Times New Roman"/>
                        </a:rPr>
                        <a:t>مربوط بودن</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algn="ctr" rtl="0">
                        <a:lnSpc>
                          <a:spcPct val="115000"/>
                        </a:lnSpc>
                        <a:spcAft>
                          <a:spcPts val="0"/>
                        </a:spcAft>
                      </a:pPr>
                      <a:r>
                        <a:rPr lang="fa-IR" sz="800" b="1">
                          <a:solidFill>
                            <a:srgbClr val="000000"/>
                          </a:solidFill>
                          <a:latin typeface="Times New Roman"/>
                          <a:ea typeface="Times New Roman"/>
                          <a:cs typeface="Times New Roman"/>
                        </a:rPr>
                        <a:t>واضح  بودن</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algn="ctr" rtl="0">
                        <a:lnSpc>
                          <a:spcPct val="115000"/>
                        </a:lnSpc>
                        <a:spcAft>
                          <a:spcPts val="0"/>
                        </a:spcAft>
                      </a:pPr>
                      <a:r>
                        <a:rPr lang="fa-IR" sz="800" b="1">
                          <a:solidFill>
                            <a:srgbClr val="000000"/>
                          </a:solidFill>
                          <a:latin typeface="Times New Roman"/>
                          <a:ea typeface="Times New Roman"/>
                          <a:cs typeface="Times New Roman"/>
                        </a:rPr>
                        <a:t>ساده بودن</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365264">
                <a:tc vMerge="1">
                  <a:txBody>
                    <a:bodyPr/>
                    <a:lstStyle/>
                    <a:p>
                      <a:pPr rtl="1"/>
                      <a:endParaRPr lang="fa-IR"/>
                    </a:p>
                  </a:txBody>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مربوط نیست</a:t>
                      </a:r>
                      <a:endParaRPr lang="en-US" sz="1000">
                        <a:latin typeface="Times New Roman"/>
                        <a:ea typeface="Times New Roman"/>
                        <a:cs typeface="B Mitra"/>
                      </a:endParaRPr>
                    </a:p>
                    <a:p>
                      <a:pPr algn="ctr" rtl="0">
                        <a:lnSpc>
                          <a:spcPct val="115000"/>
                        </a:lnSpc>
                        <a:spcAft>
                          <a:spcPts val="0"/>
                        </a:spcAft>
                      </a:pPr>
                      <a:r>
                        <a:rPr lang="fa-IR" sz="700" b="1">
                          <a:solidFill>
                            <a:srgbClr val="000000"/>
                          </a:solidFill>
                          <a:latin typeface="Times New Roman"/>
                          <a:ea typeface="Times New Roman"/>
                          <a:cs typeface="Times New Roman"/>
                        </a:rPr>
                        <a:t>1</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نستبا مربوط است 2</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مربوط است</a:t>
                      </a:r>
                      <a:endParaRPr lang="en-US" sz="1000">
                        <a:latin typeface="Times New Roman"/>
                        <a:ea typeface="Times New Roman"/>
                        <a:cs typeface="B Mitra"/>
                      </a:endParaRPr>
                    </a:p>
                    <a:p>
                      <a:pPr algn="ctr" rtl="0">
                        <a:lnSpc>
                          <a:spcPct val="115000"/>
                        </a:lnSpc>
                        <a:spcAft>
                          <a:spcPts val="0"/>
                        </a:spcAft>
                      </a:pPr>
                      <a:r>
                        <a:rPr lang="fa-IR" sz="700" b="1">
                          <a:solidFill>
                            <a:srgbClr val="000000"/>
                          </a:solidFill>
                          <a:latin typeface="Times New Roman"/>
                          <a:ea typeface="Times New Roman"/>
                          <a:cs typeface="Times New Roman"/>
                        </a:rPr>
                        <a:t>3</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کاملا مربوط است4</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واضح  نیست</a:t>
                      </a:r>
                      <a:endParaRPr lang="en-US" sz="1000">
                        <a:latin typeface="Times New Roman"/>
                        <a:ea typeface="Times New Roman"/>
                        <a:cs typeface="B Mitra"/>
                      </a:endParaRPr>
                    </a:p>
                    <a:p>
                      <a:pPr algn="ctr" rtl="0">
                        <a:lnSpc>
                          <a:spcPct val="115000"/>
                        </a:lnSpc>
                        <a:spcAft>
                          <a:spcPts val="0"/>
                        </a:spcAft>
                      </a:pPr>
                      <a:r>
                        <a:rPr lang="fa-IR" sz="700" b="1">
                          <a:solidFill>
                            <a:srgbClr val="000000"/>
                          </a:solidFill>
                          <a:latin typeface="Times New Roman"/>
                          <a:ea typeface="Times New Roman"/>
                          <a:cs typeface="Times New Roman"/>
                        </a:rPr>
                        <a:t>1</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نستبا واضح است2</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واضح است</a:t>
                      </a:r>
                      <a:endParaRPr lang="en-US" sz="1000">
                        <a:latin typeface="Times New Roman"/>
                        <a:ea typeface="Times New Roman"/>
                        <a:cs typeface="B Mitra"/>
                      </a:endParaRPr>
                    </a:p>
                    <a:p>
                      <a:pPr algn="ctr" rtl="0">
                        <a:lnSpc>
                          <a:spcPct val="115000"/>
                        </a:lnSpc>
                        <a:spcAft>
                          <a:spcPts val="0"/>
                        </a:spcAft>
                      </a:pPr>
                      <a:r>
                        <a:rPr lang="fa-IR" sz="700" b="1">
                          <a:solidFill>
                            <a:srgbClr val="000000"/>
                          </a:solidFill>
                          <a:latin typeface="Times New Roman"/>
                          <a:ea typeface="Times New Roman"/>
                          <a:cs typeface="Times New Roman"/>
                        </a:rPr>
                        <a:t>3</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کاملا واضح است4</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ساده نیست</a:t>
                      </a:r>
                      <a:endParaRPr lang="en-US" sz="1000">
                        <a:latin typeface="Times New Roman"/>
                        <a:ea typeface="Times New Roman"/>
                        <a:cs typeface="B Mitra"/>
                      </a:endParaRPr>
                    </a:p>
                    <a:p>
                      <a:pPr algn="ctr" rtl="0">
                        <a:lnSpc>
                          <a:spcPct val="115000"/>
                        </a:lnSpc>
                        <a:spcAft>
                          <a:spcPts val="0"/>
                        </a:spcAft>
                      </a:pPr>
                      <a:r>
                        <a:rPr lang="fa-IR" sz="700" b="1">
                          <a:solidFill>
                            <a:srgbClr val="000000"/>
                          </a:solidFill>
                          <a:latin typeface="Times New Roman"/>
                          <a:ea typeface="Times New Roman"/>
                          <a:cs typeface="Times New Roman"/>
                        </a:rPr>
                        <a:t>1</a:t>
                      </a: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نسبتا ساده است2</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ساده است 3</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700" b="1">
                          <a:solidFill>
                            <a:srgbClr val="000000"/>
                          </a:solidFill>
                          <a:latin typeface="Times New Roman"/>
                          <a:ea typeface="Times New Roman"/>
                          <a:cs typeface="Times New Roman"/>
                        </a:rPr>
                        <a:t>کاملا  ساده  است4</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825">
                <a:tc>
                  <a:txBody>
                    <a:bodyPr/>
                    <a:lstStyle/>
                    <a:p>
                      <a:pPr algn="r" rtl="1">
                        <a:lnSpc>
                          <a:spcPct val="115000"/>
                        </a:lnSpc>
                        <a:spcAft>
                          <a:spcPts val="0"/>
                        </a:spcAft>
                      </a:pPr>
                      <a:r>
                        <a:rPr lang="fa-IR" sz="1000" b="1">
                          <a:solidFill>
                            <a:srgbClr val="000000"/>
                          </a:solidFill>
                          <a:latin typeface="Times New Roman"/>
                          <a:ea typeface="Times New Roman"/>
                          <a:cs typeface="B Nazanin"/>
                        </a:rPr>
                        <a:t>1.</a:t>
                      </a:r>
                      <a:r>
                        <a:rPr lang="fa-IR" sz="1000" b="1">
                          <a:solidFill>
                            <a:srgbClr val="000000"/>
                          </a:solidFill>
                          <a:latin typeface="Times New Roman"/>
                          <a:ea typeface="Times New Roman"/>
                          <a:cs typeface="Times New Roman"/>
                        </a:rPr>
                        <a:t>چه میزان تشویق والدین به مطالعه درایجاد انگیزه شما موثر است؟</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825">
                <a:tc>
                  <a:txBody>
                    <a:bodyPr/>
                    <a:lstStyle/>
                    <a:p>
                      <a:pPr algn="r" rtl="1">
                        <a:lnSpc>
                          <a:spcPct val="115000"/>
                        </a:lnSpc>
                        <a:spcAft>
                          <a:spcPts val="0"/>
                        </a:spcAft>
                      </a:pPr>
                      <a:r>
                        <a:rPr lang="fa-IR" sz="1000" b="1">
                          <a:solidFill>
                            <a:srgbClr val="000000"/>
                          </a:solidFill>
                          <a:latin typeface="Times New Roman"/>
                          <a:ea typeface="Times New Roman"/>
                          <a:cs typeface="B Nazanin"/>
                        </a:rPr>
                        <a:t>2.</a:t>
                      </a:r>
                      <a:r>
                        <a:rPr lang="fa-IR" sz="1000" b="1">
                          <a:solidFill>
                            <a:srgbClr val="000000"/>
                          </a:solidFill>
                          <a:latin typeface="Times New Roman"/>
                          <a:ea typeface="Times New Roman"/>
                          <a:cs typeface="Times New Roman"/>
                        </a:rPr>
                        <a:t>چه میزان مطالعه والدین در ایجاد انگیزه شما موثر بوده است؟</a:t>
                      </a: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000">
                        <a:latin typeface="Times New Roman"/>
                        <a:ea typeface="Times New Roman"/>
                        <a:cs typeface="B Mitra"/>
                      </a:endParaRPr>
                    </a:p>
                  </a:txBody>
                  <a:tcPr marL="59554" marR="59554"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1000" dirty="0">
                        <a:latin typeface="Times New Roman"/>
                        <a:ea typeface="Times New Roman"/>
                        <a:cs typeface="B Mitra"/>
                      </a:endParaRPr>
                    </a:p>
                  </a:txBody>
                  <a:tcPr marL="59554" marR="59554"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2"/>
          <p:cNvSpPr/>
          <p:nvPr/>
        </p:nvSpPr>
        <p:spPr>
          <a:xfrm>
            <a:off x="1907704" y="4509120"/>
            <a:ext cx="6246440" cy="523220"/>
          </a:xfrm>
          <a:prstGeom prst="rect">
            <a:avLst/>
          </a:prstGeom>
        </p:spPr>
        <p:txBody>
          <a:bodyPr wrap="square">
            <a:spAutoFit/>
          </a:bodyPr>
          <a:lstStyle/>
          <a:p>
            <a:pPr>
              <a:defRPr/>
            </a:pPr>
            <a:r>
              <a:rPr lang="ar-SA" sz="2800" b="1" dirty="0" smtClean="0">
                <a:latin typeface="Times New Roman" pitchFamily="18" charset="0"/>
                <a:cs typeface="Times New Roman" pitchFamily="18" charset="0"/>
              </a:rPr>
              <a:t>نمره </a:t>
            </a:r>
            <a:r>
              <a:rPr lang="en-US" sz="2800" b="1" dirty="0" smtClean="0">
                <a:latin typeface="Times New Roman" pitchFamily="18" charset="0"/>
                <a:cs typeface="Times New Roman" pitchFamily="18" charset="0"/>
              </a:rPr>
              <a:t>CVI</a:t>
            </a:r>
            <a:r>
              <a:rPr lang="ar-SA" sz="2800" b="1" dirty="0" smtClean="0">
                <a:latin typeface="Times New Roman" pitchFamily="18" charset="0"/>
                <a:cs typeface="Times New Roman" pitchFamily="18" charset="0"/>
              </a:rPr>
              <a:t> بالاتر از </a:t>
            </a:r>
            <a:r>
              <a:rPr lang="fa-IR" sz="2800" b="1" dirty="0" smtClean="0">
                <a:latin typeface="Times New Roman" pitchFamily="18" charset="0"/>
                <a:cs typeface="Times New Roman" pitchFamily="18" charset="0"/>
              </a:rPr>
              <a:t>=0/79</a:t>
            </a:r>
            <a:r>
              <a:rPr lang="en-US" sz="2800" b="1" dirty="0" smtClean="0">
                <a:latin typeface="Times New Roman" pitchFamily="18" charset="0"/>
                <a:cs typeface="Times New Roman" pitchFamily="18" charset="0"/>
              </a:rPr>
              <a:t> </a:t>
            </a:r>
            <a:r>
              <a:rPr lang="fa-IR" sz="2800" b="1" dirty="0" smtClean="0">
                <a:latin typeface="Times New Roman" pitchFamily="18" charset="0"/>
                <a:cs typeface="Times New Roman" pitchFamily="18" charset="0"/>
              </a:rPr>
              <a:t>قابل قبول است. </a:t>
            </a:r>
            <a:r>
              <a:rPr lang="ar-S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 </a:t>
            </a:r>
            <a:r>
              <a:rPr lang="ar-SA" sz="2800" b="1" dirty="0" smtClean="0">
                <a:latin typeface="Times New Roman" pitchFamily="18" charset="0"/>
                <a:cs typeface="Times New Roman" pitchFamily="18" charset="0"/>
              </a:rPr>
              <a:t>.</a:t>
            </a:r>
            <a:endParaRPr lang="ar-SA" sz="2800" b="1" dirty="0">
              <a:latin typeface="Times New Roman" pitchFamily="18" charset="0"/>
              <a:cs typeface="Times New Roman" pitchFamily="18" charset="0"/>
            </a:endParaRPr>
          </a:p>
        </p:txBody>
      </p:sp>
      <p:pic>
        <p:nvPicPr>
          <p:cNvPr id="4" name="Picture 13"/>
          <p:cNvPicPr>
            <a:picLocks noChangeAspect="1" noChangeArrowheads="1"/>
          </p:cNvPicPr>
          <p:nvPr/>
        </p:nvPicPr>
        <p:blipFill>
          <a:blip r:embed="rId2" cstate="print"/>
          <a:srcRect/>
          <a:stretch>
            <a:fillRect/>
          </a:stretch>
        </p:blipFill>
        <p:spPr bwMode="auto">
          <a:xfrm>
            <a:off x="2195736" y="2924944"/>
            <a:ext cx="6324600" cy="1066800"/>
          </a:xfrm>
          <a:prstGeom prst="rect">
            <a:avLst/>
          </a:prstGeom>
          <a:noFill/>
          <a:ln w="9525">
            <a:noFill/>
            <a:miter lim="800000"/>
            <a:headEnd/>
            <a:tailEnd/>
          </a:ln>
        </p:spPr>
      </p:pic>
      <p:sp>
        <p:nvSpPr>
          <p:cNvPr id="6" name="TextBox 5"/>
          <p:cNvSpPr txBox="1"/>
          <p:nvPr/>
        </p:nvSpPr>
        <p:spPr>
          <a:xfrm>
            <a:off x="6948264" y="3212976"/>
            <a:ext cx="184731" cy="369332"/>
          </a:xfrm>
          <a:prstGeom prst="rect">
            <a:avLst/>
          </a:prstGeom>
          <a:noFill/>
        </p:spPr>
        <p:txBody>
          <a:bodyPr wrap="none" rtlCol="1">
            <a:spAutoFit/>
          </a:bodyPr>
          <a:lstStyle/>
          <a:p>
            <a:endParaRPr lang="fa-IR"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71800" y="2348880"/>
            <a:ext cx="4433393" cy="1200329"/>
          </a:xfrm>
          <a:prstGeom prst="rect">
            <a:avLst/>
          </a:prstGeom>
        </p:spPr>
        <p:txBody>
          <a:bodyPr wrap="none">
            <a:spAutoFit/>
          </a:bodyPr>
          <a:lstStyle/>
          <a:p>
            <a:r>
              <a:rPr lang="en-US" sz="7200" b="1" dirty="0" smtClean="0">
                <a:latin typeface="Calibri" pitchFamily="34" charset="0"/>
                <a:ea typeface="Times New Roman" pitchFamily="18" charset="0"/>
                <a:cs typeface="Arial" pitchFamily="34" charset="0"/>
              </a:rPr>
              <a:t>Translation</a:t>
            </a:r>
            <a:endParaRPr lang="fa-IR" sz="72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492896"/>
            <a:ext cx="7772400" cy="1470025"/>
          </a:xfrm>
        </p:spPr>
        <p:txBody>
          <a:bodyPr>
            <a:noAutofit/>
          </a:bodyPr>
          <a:lstStyle/>
          <a:p>
            <a:r>
              <a:rPr lang="en-US" sz="6600" b="1" dirty="0" smtClean="0">
                <a:effectLst>
                  <a:outerShdw blurRad="38100" dist="38100" dir="2700000" algn="tl">
                    <a:srgbClr val="000000">
                      <a:alpha val="43137"/>
                    </a:srgbClr>
                  </a:outerShdw>
                </a:effectLst>
              </a:rPr>
              <a:t/>
            </a:r>
            <a:br>
              <a:rPr lang="en-US" sz="6600" b="1" dirty="0" smtClean="0">
                <a:effectLst>
                  <a:outerShdw blurRad="38100" dist="38100" dir="2700000" algn="tl">
                    <a:srgbClr val="000000">
                      <a:alpha val="43137"/>
                    </a:srgbClr>
                  </a:outerShdw>
                </a:effectLst>
              </a:rPr>
            </a:br>
            <a:r>
              <a:rPr lang="en-US" sz="6600" b="1" dirty="0">
                <a:effectLst>
                  <a:outerShdw blurRad="38100" dist="38100" dir="2700000" algn="tl">
                    <a:srgbClr val="000000">
                      <a:alpha val="43137"/>
                    </a:srgbClr>
                  </a:outerShdw>
                </a:effectLst>
              </a:rPr>
              <a:t/>
            </a:r>
            <a:br>
              <a:rPr lang="en-US" sz="6600" b="1" dirty="0">
                <a:effectLst>
                  <a:outerShdw blurRad="38100" dist="38100" dir="2700000" algn="tl">
                    <a:srgbClr val="000000">
                      <a:alpha val="43137"/>
                    </a:srgbClr>
                  </a:outerShdw>
                </a:effectLst>
              </a:rPr>
            </a:br>
            <a:r>
              <a:rPr lang="en-US" sz="6600" b="1" dirty="0">
                <a:effectLst>
                  <a:outerShdw blurRad="38100" dist="38100" dir="2700000" algn="tl">
                    <a:srgbClr val="000000">
                      <a:alpha val="43137"/>
                    </a:srgbClr>
                  </a:outerShdw>
                </a:effectLst>
              </a:rPr>
              <a:t/>
            </a:r>
            <a:br>
              <a:rPr lang="en-US" sz="6600" b="1" dirty="0">
                <a:effectLst>
                  <a:outerShdw blurRad="38100" dist="38100" dir="2700000" algn="tl">
                    <a:srgbClr val="000000">
                      <a:alpha val="43137"/>
                    </a:srgbClr>
                  </a:outerShdw>
                </a:effectLst>
              </a:rPr>
            </a:br>
            <a:endParaRPr lang="fa-IR" sz="6600" b="1" dirty="0">
              <a:effectLst>
                <a:outerShdw blurRad="38100" dist="38100" dir="2700000" algn="tl">
                  <a:srgbClr val="000000">
                    <a:alpha val="43137"/>
                  </a:srgbClr>
                </a:outerShdw>
              </a:effectLst>
            </a:endParaRPr>
          </a:p>
        </p:txBody>
      </p:sp>
      <p:pic>
        <p:nvPicPr>
          <p:cNvPr id="5" name="Picture 4" descr="WHO | World Health Organization">
            <a:hlinkClick r:id="rId2" tooltip="&quot;WHO | World Health Organization&quot;"/>
          </p:cNvPr>
          <p:cNvPicPr/>
          <p:nvPr/>
        </p:nvPicPr>
        <p:blipFill>
          <a:blip r:embed="rId3" cstate="print"/>
          <a:srcRect/>
          <a:stretch>
            <a:fillRect/>
          </a:stretch>
        </p:blipFill>
        <p:spPr bwMode="auto">
          <a:xfrm>
            <a:off x="3851920" y="764704"/>
            <a:ext cx="2381250" cy="857250"/>
          </a:xfrm>
          <a:prstGeom prst="rect">
            <a:avLst/>
          </a:prstGeom>
          <a:noFill/>
          <a:ln w="9525">
            <a:noFill/>
            <a:miter lim="800000"/>
            <a:headEnd/>
            <a:tailEnd/>
          </a:ln>
        </p:spPr>
      </p:pic>
      <p:sp>
        <p:nvSpPr>
          <p:cNvPr id="2049" name="Rectangle 1"/>
          <p:cNvSpPr>
            <a:spLocks noChangeArrowheads="1"/>
          </p:cNvSpPr>
          <p:nvPr/>
        </p:nvSpPr>
        <p:spPr bwMode="auto">
          <a:xfrm>
            <a:off x="1115616" y="1844824"/>
            <a:ext cx="7776864"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Process of Translation and Adaptation of Instruments</a:t>
            </a:r>
            <a:endParaRPr kumimoji="0" lang="en-US" sz="6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6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03648" y="1052736"/>
            <a:ext cx="7488832" cy="3539430"/>
          </a:xfrm>
          <a:prstGeom prst="rect">
            <a:avLst/>
          </a:prstGeom>
        </p:spPr>
        <p:txBody>
          <a:bodyPr wrap="square">
            <a:spAutoFit/>
          </a:bodyPr>
          <a:lstStyle/>
          <a:p>
            <a:pPr algn="just" rtl="0"/>
            <a:r>
              <a:rPr lang="en-US" sz="3200" dirty="0"/>
              <a:t>The aim of this process is to achieve different language versions of the </a:t>
            </a:r>
            <a:r>
              <a:rPr lang="en-US" sz="3200" dirty="0" smtClean="0"/>
              <a:t>English </a:t>
            </a:r>
            <a:r>
              <a:rPr lang="en-US" sz="3200" dirty="0"/>
              <a:t>instrument that are conceptually equivalent in each of the target countries/cultures. That is, the instrument should be equally natural and acceptable and should practically perform in the same way. </a:t>
            </a:r>
            <a:endParaRPr lang="fa-IR" sz="3200" dirty="0"/>
          </a:p>
        </p:txBody>
      </p:sp>
      <p:sp>
        <p:nvSpPr>
          <p:cNvPr id="8" name="Rectangle 7"/>
          <p:cNvSpPr/>
          <p:nvPr/>
        </p:nvSpPr>
        <p:spPr>
          <a:xfrm>
            <a:off x="1214414" y="5286388"/>
            <a:ext cx="7643866" cy="954107"/>
          </a:xfrm>
          <a:prstGeom prst="rect">
            <a:avLst/>
          </a:prstGeom>
        </p:spPr>
        <p:txBody>
          <a:bodyPr wrap="square">
            <a:spAutoFit/>
          </a:bodyPr>
          <a:lstStyle/>
          <a:p>
            <a:pPr algn="l"/>
            <a:r>
              <a:rPr lang="en-US" sz="2800" dirty="0" smtClean="0">
                <a:solidFill>
                  <a:srgbClr val="C00000"/>
                </a:solidFill>
              </a:rPr>
              <a:t>The focus is an cross-cultural and conceptual, rather than on linguistic/literal equivalence</a:t>
            </a:r>
            <a:endParaRPr lang="fa-IR" sz="2800" dirty="0">
              <a:solidFill>
                <a:srgbClr val="C0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1052736"/>
            <a:ext cx="7498080" cy="4800600"/>
          </a:xfrm>
        </p:spPr>
        <p:txBody>
          <a:bodyPr/>
          <a:lstStyle/>
          <a:p>
            <a:pPr algn="l" rtl="0">
              <a:buNone/>
            </a:pPr>
            <a:r>
              <a:rPr lang="en-US" dirty="0" smtClean="0"/>
              <a:t>Implementation of this method includes the following steps:</a:t>
            </a:r>
          </a:p>
          <a:p>
            <a:pPr algn="l" rtl="0">
              <a:buNone/>
            </a:pPr>
            <a:endParaRPr lang="en-US" dirty="0" smtClean="0"/>
          </a:p>
          <a:p>
            <a:pPr lvl="0" algn="l" rtl="0"/>
            <a:r>
              <a:rPr lang="en-US" dirty="0" smtClean="0"/>
              <a:t>Forward Translation</a:t>
            </a:r>
          </a:p>
          <a:p>
            <a:pPr lvl="0" algn="l" rtl="0"/>
            <a:r>
              <a:rPr lang="en-US" dirty="0" smtClean="0"/>
              <a:t>Expert panel </a:t>
            </a:r>
          </a:p>
          <a:p>
            <a:pPr lvl="0" algn="l" rtl="0"/>
            <a:r>
              <a:rPr lang="en-US" dirty="0" smtClean="0"/>
              <a:t>Back-translation</a:t>
            </a:r>
          </a:p>
          <a:p>
            <a:pPr lvl="0" algn="l" rtl="0"/>
            <a:r>
              <a:rPr lang="en-US" dirty="0" smtClean="0"/>
              <a:t>Pre-testing and cognitive interviewing</a:t>
            </a:r>
          </a:p>
          <a:p>
            <a:pPr algn="l"/>
            <a:endParaRPr lang="fa-IR"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 Forward translation</a:t>
            </a:r>
            <a:r>
              <a:rPr lang="en-US" dirty="0" smtClean="0"/>
              <a:t/>
            </a:r>
            <a:br>
              <a:rPr lang="en-US" dirty="0" smtClean="0"/>
            </a:br>
            <a:endParaRPr lang="fa-IR" dirty="0"/>
          </a:p>
        </p:txBody>
      </p:sp>
      <p:sp>
        <p:nvSpPr>
          <p:cNvPr id="3" name="Content Placeholder 2"/>
          <p:cNvSpPr>
            <a:spLocks noGrp="1"/>
          </p:cNvSpPr>
          <p:nvPr>
            <p:ph idx="1"/>
          </p:nvPr>
        </p:nvSpPr>
        <p:spPr>
          <a:xfrm>
            <a:off x="1331640" y="1412776"/>
            <a:ext cx="7498080" cy="4800600"/>
          </a:xfrm>
        </p:spPr>
        <p:txBody>
          <a:bodyPr/>
          <a:lstStyle/>
          <a:p>
            <a:pPr algn="just" rtl="0">
              <a:buNone/>
            </a:pPr>
            <a:r>
              <a:rPr lang="en-US" dirty="0" smtClean="0">
                <a:latin typeface="Times New Roman" pitchFamily="18" charset="0"/>
                <a:cs typeface="Times New Roman" pitchFamily="18" charset="0"/>
              </a:rPr>
              <a:t>One translator, preferably a </a:t>
            </a:r>
            <a:r>
              <a:rPr lang="en-US" b="1" dirty="0" smtClean="0">
                <a:latin typeface="Times New Roman" pitchFamily="18" charset="0"/>
                <a:cs typeface="Times New Roman" pitchFamily="18" charset="0"/>
              </a:rPr>
              <a:t>health professional</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familiar with terminology </a:t>
            </a:r>
            <a:r>
              <a:rPr lang="en-US" dirty="0" smtClean="0">
                <a:latin typeface="Times New Roman" pitchFamily="18" charset="0"/>
                <a:cs typeface="Times New Roman" pitchFamily="18" charset="0"/>
              </a:rPr>
              <a:t>of the area covered by the instrument and with interview skills should be given this task. The translator should be </a:t>
            </a:r>
            <a:r>
              <a:rPr lang="en-US" b="1" dirty="0" smtClean="0">
                <a:latin typeface="Times New Roman" pitchFamily="18" charset="0"/>
                <a:cs typeface="Times New Roman" pitchFamily="18" charset="0"/>
              </a:rPr>
              <a:t>knowledgeable of the English-speaking </a:t>
            </a:r>
            <a:r>
              <a:rPr lang="en-US" dirty="0" smtClean="0">
                <a:latin typeface="Times New Roman" pitchFamily="18" charset="0"/>
                <a:cs typeface="Times New Roman" pitchFamily="18" charset="0"/>
              </a:rPr>
              <a:t>culture but his/her </a:t>
            </a:r>
            <a:r>
              <a:rPr lang="en-US" b="1" dirty="0" smtClean="0">
                <a:latin typeface="Times New Roman" pitchFamily="18" charset="0"/>
                <a:cs typeface="Times New Roman" pitchFamily="18" charset="0"/>
              </a:rPr>
              <a:t>mother tongue </a:t>
            </a:r>
            <a:r>
              <a:rPr lang="en-US" dirty="0" smtClean="0">
                <a:latin typeface="Times New Roman" pitchFamily="18" charset="0"/>
                <a:cs typeface="Times New Roman" pitchFamily="18" charset="0"/>
              </a:rPr>
              <a:t>should be the primary language of the target culture.</a:t>
            </a:r>
          </a:p>
          <a:p>
            <a:pPr algn="just" rtl="0">
              <a:buNone/>
            </a:pPr>
            <a:endParaRPr lang="fa-I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8229600" cy="1143000"/>
          </a:xfrm>
        </p:spPr>
        <p:txBody>
          <a:bodyPr/>
          <a:lstStyle/>
          <a:p>
            <a:pPr algn="ctr"/>
            <a:r>
              <a:rPr lang="fa-IR" dirty="0" smtClean="0">
                <a:solidFill>
                  <a:schemeClr val="tx1"/>
                </a:solidFill>
                <a:latin typeface="Times New Roman" pitchFamily="18" charset="0"/>
                <a:cs typeface="Times New Roman" pitchFamily="18" charset="0"/>
              </a:rPr>
              <a:t>ساختار پرسشنامه           </a:t>
            </a:r>
            <a:endParaRPr lang="en-US"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gn="r" rtl="1">
              <a:lnSpc>
                <a:spcPct val="200000"/>
              </a:lnSpc>
              <a:buFont typeface="Wingdings" pitchFamily="2" charset="2"/>
              <a:buChar char="v"/>
            </a:pPr>
            <a:r>
              <a:rPr lang="fa-IR" dirty="0" smtClean="0"/>
              <a:t>راهنما یا دستورالعمل پرسشنامه </a:t>
            </a:r>
          </a:p>
          <a:p>
            <a:pPr algn="r" rtl="1">
              <a:lnSpc>
                <a:spcPct val="200000"/>
              </a:lnSpc>
              <a:buFont typeface="Wingdings" pitchFamily="2" charset="2"/>
              <a:buChar char="v"/>
            </a:pPr>
            <a:r>
              <a:rPr lang="fa-IR" dirty="0" smtClean="0"/>
              <a:t> اطلاعات  جمعیت شناختی </a:t>
            </a:r>
          </a:p>
          <a:p>
            <a:pPr algn="r" rtl="1">
              <a:lnSpc>
                <a:spcPct val="200000"/>
              </a:lnSpc>
              <a:buFont typeface="Wingdings" pitchFamily="2" charset="2"/>
              <a:buChar char="v"/>
            </a:pPr>
            <a:r>
              <a:rPr lang="fa-IR" dirty="0" smtClean="0"/>
              <a:t> بدنه اصلی پرسشنامه</a:t>
            </a:r>
          </a:p>
          <a:p>
            <a:pPr>
              <a:lnSpc>
                <a:spcPct val="200000"/>
              </a:lnSpc>
            </a:pP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smtClean="0">
                <a:latin typeface="Times New Roman" pitchFamily="18" charset="0"/>
                <a:cs typeface="Times New Roman" pitchFamily="18" charset="0"/>
              </a:rPr>
              <a:t>The following general guidelines should be considered in this process:</a:t>
            </a:r>
            <a:br>
              <a:rPr lang="en-US" sz="3200" dirty="0" smtClean="0">
                <a:latin typeface="Times New Roman" pitchFamily="18" charset="0"/>
                <a:cs typeface="Times New Roman" pitchFamily="18" charset="0"/>
              </a:rPr>
            </a:br>
            <a:endParaRPr lang="fa-IR" sz="3200" dirty="0">
              <a:latin typeface="Times New Roman" pitchFamily="18" charset="0"/>
              <a:cs typeface="Times New Roman" pitchFamily="18" charset="0"/>
            </a:endParaRPr>
          </a:p>
        </p:txBody>
      </p:sp>
      <p:sp>
        <p:nvSpPr>
          <p:cNvPr id="3" name="Content Placeholder 2"/>
          <p:cNvSpPr>
            <a:spLocks noGrp="1"/>
          </p:cNvSpPr>
          <p:nvPr>
            <p:ph idx="1"/>
          </p:nvPr>
        </p:nvSpPr>
        <p:spPr>
          <a:xfrm>
            <a:off x="1115616" y="1447800"/>
            <a:ext cx="7818072" cy="4800600"/>
          </a:xfrm>
        </p:spPr>
        <p:txBody>
          <a:bodyPr>
            <a:normAutofit/>
          </a:bodyPr>
          <a:lstStyle/>
          <a:p>
            <a:pPr lvl="0" algn="just" rtl="0">
              <a:buFont typeface="Wingdings" pitchFamily="2" charset="2"/>
              <a:buChar char="v"/>
            </a:pPr>
            <a:r>
              <a:rPr lang="en-US" dirty="0" smtClean="0">
                <a:latin typeface="Times New Roman" pitchFamily="18" charset="0"/>
                <a:cs typeface="Times New Roman" pitchFamily="18" charset="0"/>
              </a:rPr>
              <a:t>Translators should always aim at the </a:t>
            </a:r>
            <a:r>
              <a:rPr lang="en-US" b="1" dirty="0" smtClean="0">
                <a:latin typeface="Times New Roman" pitchFamily="18" charset="0"/>
                <a:cs typeface="Times New Roman" pitchFamily="18" charset="0"/>
              </a:rPr>
              <a:t>conceptual equivalent </a:t>
            </a:r>
            <a:r>
              <a:rPr lang="en-US" dirty="0" smtClean="0">
                <a:latin typeface="Times New Roman" pitchFamily="18" charset="0"/>
                <a:cs typeface="Times New Roman" pitchFamily="18" charset="0"/>
              </a:rPr>
              <a:t>of a word or phrase, not a word-for-word translation, i.e. not a literal translation. They should consider the definition of the original term and attempt to translate it in the most relevant way.</a:t>
            </a:r>
          </a:p>
          <a:p>
            <a:pPr lvl="0" algn="just" rtl="0">
              <a:buFont typeface="Wingdings" pitchFamily="2" charset="2"/>
              <a:buChar char="v"/>
            </a:pPr>
            <a:endParaRPr lang="en-US" dirty="0" smtClean="0">
              <a:latin typeface="Times New Roman" pitchFamily="18" charset="0"/>
              <a:cs typeface="Times New Roman" pitchFamily="18" charset="0"/>
            </a:endParaRPr>
          </a:p>
          <a:p>
            <a:pPr algn="just" rtl="0">
              <a:buFont typeface="Wingdings" pitchFamily="2" charset="2"/>
              <a:buChar char="v"/>
            </a:pPr>
            <a:r>
              <a:rPr lang="en-US" dirty="0" smtClean="0">
                <a:latin typeface="Times New Roman" pitchFamily="18" charset="0"/>
                <a:cs typeface="Times New Roman" pitchFamily="18" charset="0"/>
              </a:rPr>
              <a:t>Translators should strive to be </a:t>
            </a:r>
            <a:r>
              <a:rPr lang="en-US" b="1" dirty="0" smtClean="0">
                <a:latin typeface="Times New Roman" pitchFamily="18" charset="0"/>
                <a:cs typeface="Times New Roman" pitchFamily="18" charset="0"/>
              </a:rPr>
              <a:t>simple, clear and concise in formulating a question</a:t>
            </a:r>
            <a:r>
              <a:rPr lang="en-US" dirty="0" smtClean="0">
                <a:latin typeface="Times New Roman" pitchFamily="18" charset="0"/>
                <a:cs typeface="Times New Roman" pitchFamily="18" charset="0"/>
              </a:rPr>
              <a:t>. Fewer words are better. Long sentences with many clauses should be avoided.</a:t>
            </a:r>
            <a:endParaRPr lang="fa-I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980728"/>
            <a:ext cx="7498080" cy="4800600"/>
          </a:xfrm>
        </p:spPr>
        <p:txBody>
          <a:bodyPr/>
          <a:lstStyle/>
          <a:p>
            <a:pPr lvl="0" algn="just" rtl="0"/>
            <a:r>
              <a:rPr lang="en-US" dirty="0" smtClean="0"/>
              <a:t>The target language should aim for the most </a:t>
            </a:r>
            <a:r>
              <a:rPr lang="en-US" b="1" dirty="0" smtClean="0"/>
              <a:t>common audience</a:t>
            </a:r>
            <a:r>
              <a:rPr lang="en-US" dirty="0" smtClean="0"/>
              <a:t>. translators should avoid addressing </a:t>
            </a:r>
            <a:r>
              <a:rPr lang="en-US" b="1" dirty="0" smtClean="0"/>
              <a:t>professional audiences </a:t>
            </a:r>
            <a:r>
              <a:rPr lang="en-US" dirty="0" smtClean="0"/>
              <a:t>such as those in medicine or any other professional group. They should consider the typical respondent for the instrument being translated and what the respondent will understand when s/he hears the question.</a:t>
            </a:r>
          </a:p>
          <a:p>
            <a:pPr algn="just" rtl="0"/>
            <a:endParaRPr lang="fa-I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 Expert panel</a:t>
            </a:r>
            <a:r>
              <a:rPr lang="en-US" dirty="0" smtClean="0"/>
              <a:t/>
            </a:r>
            <a:br>
              <a:rPr lang="en-US" dirty="0" smtClean="0"/>
            </a:br>
            <a:endParaRPr lang="fa-IR" dirty="0"/>
          </a:p>
        </p:txBody>
      </p:sp>
      <p:sp>
        <p:nvSpPr>
          <p:cNvPr id="3" name="Content Placeholder 2"/>
          <p:cNvSpPr>
            <a:spLocks noGrp="1"/>
          </p:cNvSpPr>
          <p:nvPr>
            <p:ph idx="1"/>
          </p:nvPr>
        </p:nvSpPr>
        <p:spPr>
          <a:xfrm>
            <a:off x="1259632" y="1340768"/>
            <a:ext cx="7674056" cy="4800600"/>
          </a:xfrm>
        </p:spPr>
        <p:txBody>
          <a:bodyPr>
            <a:normAutofit/>
          </a:bodyPr>
          <a:lstStyle/>
          <a:p>
            <a:pPr algn="just" rtl="0"/>
            <a:r>
              <a:rPr lang="en-US" dirty="0" smtClean="0">
                <a:solidFill>
                  <a:srgbClr val="C00000"/>
                </a:solidFill>
              </a:rPr>
              <a:t>A bilingual (in English and the target language for translation) expert panel should be convened by a designated editor-in-chief. </a:t>
            </a:r>
          </a:p>
          <a:p>
            <a:pPr algn="just" rtl="0"/>
            <a:r>
              <a:rPr lang="en-US" dirty="0" smtClean="0"/>
              <a:t>The goal in this step is to identify and resolve the inadequate expressions /concepts of the translation, as well as any discrepancies between the forward translation and the existing or comparable previous versions of the questions if any.</a:t>
            </a:r>
            <a:endParaRPr lang="fa-I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476672"/>
            <a:ext cx="7498080" cy="1143000"/>
          </a:xfrm>
        </p:spPr>
        <p:txBody>
          <a:bodyPr>
            <a:normAutofit fontScale="90000"/>
          </a:bodyPr>
          <a:lstStyle/>
          <a:p>
            <a:r>
              <a:rPr lang="en-US" b="1" dirty="0" smtClean="0"/>
              <a:t>3. Back-translation</a:t>
            </a:r>
            <a:r>
              <a:rPr lang="en-US" dirty="0" smtClean="0"/>
              <a:t/>
            </a:r>
            <a:br>
              <a:rPr lang="en-US" dirty="0" smtClean="0"/>
            </a:br>
            <a:endParaRPr lang="fa-IR" dirty="0"/>
          </a:p>
        </p:txBody>
      </p:sp>
      <p:sp>
        <p:nvSpPr>
          <p:cNvPr id="3" name="Content Placeholder 2"/>
          <p:cNvSpPr>
            <a:spLocks noGrp="1"/>
          </p:cNvSpPr>
          <p:nvPr>
            <p:ph idx="1"/>
          </p:nvPr>
        </p:nvSpPr>
        <p:spPr>
          <a:xfrm>
            <a:off x="1259632" y="1556792"/>
            <a:ext cx="7602048" cy="4800600"/>
          </a:xfrm>
        </p:spPr>
        <p:txBody>
          <a:bodyPr/>
          <a:lstStyle/>
          <a:p>
            <a:pPr algn="just" rtl="0">
              <a:lnSpc>
                <a:spcPct val="150000"/>
              </a:lnSpc>
              <a:buFont typeface="Wingdings" pitchFamily="2" charset="2"/>
              <a:buChar char="v"/>
            </a:pPr>
            <a:r>
              <a:rPr lang="en-US" dirty="0" smtClean="0">
                <a:latin typeface="Times New Roman" pitchFamily="18" charset="0"/>
                <a:cs typeface="Times New Roman" pitchFamily="18" charset="0"/>
              </a:rPr>
              <a:t>Using the same approach as that outlined in the first step, the instrument will then be translated back to English by an independent translator, those mother tongue is English and who has no knowledge of the questionnaire.</a:t>
            </a:r>
            <a:endParaRPr lang="fa-IR" dirty="0">
              <a:latin typeface="Times New Roman" pitchFamily="18" charset="0"/>
              <a:cs typeface="Times New Roman"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476672"/>
            <a:ext cx="7848872" cy="4800600"/>
          </a:xfrm>
        </p:spPr>
        <p:txBody>
          <a:bodyPr/>
          <a:lstStyle/>
          <a:p>
            <a:pPr marL="0" indent="0" algn="l" rtl="0">
              <a:buFont typeface="Wingdings" pitchFamily="2" charset="2"/>
              <a:buChar char="v"/>
            </a:pPr>
            <a:r>
              <a:rPr lang="en-US" dirty="0" smtClean="0"/>
              <a:t>Pre-test respondents should include individuals representative of those who will be administered the questionnaire.</a:t>
            </a:r>
          </a:p>
          <a:p>
            <a:pPr marL="0" indent="0" algn="l" rtl="0">
              <a:buFont typeface="Wingdings" pitchFamily="2" charset="2"/>
              <a:buChar char="v"/>
            </a:pPr>
            <a:r>
              <a:rPr lang="en-US" dirty="0" smtClean="0"/>
              <a:t>Pre-test respondents </a:t>
            </a:r>
            <a:r>
              <a:rPr lang="en-US" b="1" dirty="0" smtClean="0"/>
              <a:t>should number 10 </a:t>
            </a:r>
            <a:r>
              <a:rPr lang="en-US" dirty="0" smtClean="0"/>
              <a:t>minimum for each section.</a:t>
            </a:r>
          </a:p>
          <a:p>
            <a:pPr marL="0" lvl="0" indent="0" algn="l" rtl="0">
              <a:buFont typeface="Wingdings" pitchFamily="2" charset="2"/>
              <a:buChar char="v"/>
            </a:pPr>
            <a:r>
              <a:rPr lang="en-US" dirty="0" smtClean="0"/>
              <a:t>The answers to these questions should be compared to the respondent’s actual responses to the instrument for consistency.</a:t>
            </a:r>
          </a:p>
          <a:p>
            <a:pPr marL="0" indent="0" algn="l" rtl="0">
              <a:buFont typeface="Wingdings" pitchFamily="2" charset="2"/>
              <a:buChar char="v"/>
            </a:pPr>
            <a:endParaRPr lang="fa-I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764704"/>
            <a:ext cx="7498080" cy="4800600"/>
          </a:xfrm>
        </p:spPr>
        <p:txBody>
          <a:bodyPr>
            <a:normAutofit/>
          </a:bodyPr>
          <a:lstStyle/>
          <a:p>
            <a:pPr lvl="0" algn="l" rtl="0">
              <a:buFont typeface="Wingdings" pitchFamily="2" charset="2"/>
              <a:buChar char="v"/>
            </a:pPr>
            <a:r>
              <a:rPr lang="en-US" dirty="0" smtClean="0">
                <a:latin typeface="Times New Roman" pitchFamily="18" charset="0"/>
                <a:cs typeface="Times New Roman" pitchFamily="18" charset="0"/>
              </a:rPr>
              <a:t>Respondents should also be asked about any word they did not understand as well as any word or expression that they found unacceptable or offensive.</a:t>
            </a:r>
          </a:p>
          <a:p>
            <a:pPr lvl="0" algn="l" rtl="0">
              <a:buFont typeface="Wingdings" pitchFamily="2" charset="2"/>
              <a:buChar char="v"/>
            </a:pPr>
            <a:r>
              <a:rPr lang="en-US" dirty="0" smtClean="0">
                <a:latin typeface="Times New Roman" pitchFamily="18" charset="0"/>
                <a:cs typeface="Times New Roman" pitchFamily="18" charset="0"/>
              </a:rPr>
              <a:t>Finally, when alternative words or expressions exist for one item or expression, the pre-test respondent should be asked to choose which of the alternatives conforms better to their usual language.</a:t>
            </a:r>
          </a:p>
          <a:p>
            <a:pPr lvl="0" algn="l" rtl="0">
              <a:buFont typeface="Wingdings" pitchFamily="2" charset="2"/>
              <a:buChar char="v"/>
            </a:pPr>
            <a:r>
              <a:rPr lang="en-US" dirty="0" smtClean="0">
                <a:latin typeface="Times New Roman" pitchFamily="18" charset="0"/>
                <a:cs typeface="Times New Roman" pitchFamily="18" charset="0"/>
              </a:rPr>
              <a:t>This information is best accomplished by in-depth personal interviews although the organization of a focus group may be an alternative.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latin typeface="Times New Roman" pitchFamily="18" charset="0"/>
                <a:cs typeface="Times New Roman" pitchFamily="18" charset="0"/>
              </a:rPr>
              <a:t>Reliability </a:t>
            </a:r>
            <a:endParaRPr lang="fa-IR" sz="4400" dirty="0">
              <a:latin typeface="Times New Roman" pitchFamily="18" charset="0"/>
              <a:cs typeface="Times New Roman" pitchFamily="18" charset="0"/>
            </a:endParaRPr>
          </a:p>
        </p:txBody>
      </p:sp>
      <p:sp>
        <p:nvSpPr>
          <p:cNvPr id="4" name="Rectangle 2"/>
          <p:cNvSpPr>
            <a:spLocks noGrp="1" noChangeArrowheads="1"/>
          </p:cNvSpPr>
          <p:nvPr>
            <p:ph idx="1"/>
          </p:nvPr>
        </p:nvSpPr>
        <p:spPr>
          <a:xfrm>
            <a:off x="1259632" y="1412776"/>
            <a:ext cx="7498080" cy="4800600"/>
          </a:xfrm>
        </p:spPr>
        <p:txBody>
          <a:bodyPr>
            <a:normAutofit/>
          </a:bodyPr>
          <a:lstStyle/>
          <a:p>
            <a:pPr marL="0" indent="0" algn="r" rtl="1">
              <a:lnSpc>
                <a:spcPct val="150000"/>
              </a:lnSpc>
              <a:buFont typeface="Wingdings" pitchFamily="2" charset="2"/>
              <a:buNone/>
              <a:defRPr/>
            </a:pPr>
            <a:r>
              <a:rPr lang="ar-SA" sz="2800" b="1" dirty="0" smtClean="0">
                <a:solidFill>
                  <a:schemeClr val="tx1">
                    <a:lumMod val="90000"/>
                    <a:lumOff val="10000"/>
                  </a:schemeClr>
                </a:solidFill>
                <a:latin typeface="Times New Roman" pitchFamily="18" charset="0"/>
                <a:cs typeface="Times New Roman" pitchFamily="18" charset="0"/>
              </a:rPr>
              <a:t>نتيجه </a:t>
            </a:r>
            <a:r>
              <a:rPr lang="ar-SA" sz="2800" b="1" dirty="0">
                <a:solidFill>
                  <a:schemeClr val="tx1">
                    <a:lumMod val="90000"/>
                    <a:lumOff val="10000"/>
                  </a:schemeClr>
                </a:solidFill>
                <a:latin typeface="Times New Roman" pitchFamily="18" charset="0"/>
                <a:cs typeface="Times New Roman" pitchFamily="18" charset="0"/>
              </a:rPr>
              <a:t>سنجشهاي مختلف يك نمونه مقدار ثابتي باشد </a:t>
            </a:r>
            <a:r>
              <a:rPr lang="ar-SA" sz="2800" b="1" dirty="0" smtClean="0">
                <a:solidFill>
                  <a:schemeClr val="tx1">
                    <a:lumMod val="90000"/>
                    <a:lumOff val="10000"/>
                  </a:schemeClr>
                </a:solidFill>
                <a:latin typeface="Times New Roman" pitchFamily="18" charset="0"/>
                <a:cs typeface="Times New Roman" pitchFamily="18" charset="0"/>
              </a:rPr>
              <a:t>.</a:t>
            </a:r>
            <a:r>
              <a:rPr lang="en-US" sz="2800" b="1" dirty="0" smtClean="0">
                <a:solidFill>
                  <a:schemeClr val="tx1">
                    <a:lumMod val="90000"/>
                    <a:lumOff val="10000"/>
                  </a:schemeClr>
                </a:solidFill>
                <a:latin typeface="Times New Roman" pitchFamily="18" charset="0"/>
                <a:cs typeface="Times New Roman" pitchFamily="18" charset="0"/>
              </a:rPr>
              <a:t>  </a:t>
            </a:r>
            <a:r>
              <a:rPr lang="fa-IR" sz="2800" b="1" dirty="0" smtClean="0">
                <a:solidFill>
                  <a:schemeClr val="tx1">
                    <a:lumMod val="90000"/>
                    <a:lumOff val="10000"/>
                  </a:schemeClr>
                </a:solidFill>
                <a:latin typeface="Times New Roman" pitchFamily="18" charset="0"/>
                <a:cs typeface="Times New Roman" pitchFamily="18" charset="0"/>
              </a:rPr>
              <a:t>یعنی </a:t>
            </a:r>
            <a:r>
              <a:rPr lang="ar-SA" sz="2800" b="1" dirty="0" smtClean="0">
                <a:solidFill>
                  <a:schemeClr val="tx1">
                    <a:lumMod val="90000"/>
                    <a:lumOff val="10000"/>
                  </a:schemeClr>
                </a:solidFill>
                <a:latin typeface="Times New Roman" pitchFamily="18" charset="0"/>
                <a:cs typeface="Times New Roman" pitchFamily="18" charset="0"/>
              </a:rPr>
              <a:t>پاسخگو </a:t>
            </a:r>
            <a:r>
              <a:rPr lang="ar-SA" sz="2800" b="1" dirty="0">
                <a:solidFill>
                  <a:schemeClr val="tx1">
                    <a:lumMod val="90000"/>
                    <a:lumOff val="10000"/>
                  </a:schemeClr>
                </a:solidFill>
                <a:latin typeface="Times New Roman" pitchFamily="18" charset="0"/>
                <a:cs typeface="Times New Roman" pitchFamily="18" charset="0"/>
              </a:rPr>
              <a:t>در فواصل زماني </a:t>
            </a:r>
            <a:r>
              <a:rPr lang="ar-SA" sz="2800" b="1" dirty="0" smtClean="0">
                <a:solidFill>
                  <a:schemeClr val="tx1">
                    <a:lumMod val="90000"/>
                    <a:lumOff val="10000"/>
                  </a:schemeClr>
                </a:solidFill>
                <a:latin typeface="Times New Roman" pitchFamily="18" charset="0"/>
                <a:cs typeface="Times New Roman" pitchFamily="18" charset="0"/>
              </a:rPr>
              <a:t>معين</a:t>
            </a:r>
            <a:r>
              <a:rPr lang="fa-IR" sz="2800" b="1" dirty="0" smtClean="0">
                <a:solidFill>
                  <a:schemeClr val="tx1">
                    <a:lumMod val="90000"/>
                    <a:lumOff val="10000"/>
                  </a:schemeClr>
                </a:solidFill>
                <a:latin typeface="Times New Roman" pitchFamily="18" charset="0"/>
                <a:cs typeface="Times New Roman" pitchFamily="18" charset="0"/>
              </a:rPr>
              <a:t>،</a:t>
            </a:r>
            <a:r>
              <a:rPr lang="ar-SA" sz="2800" b="1" dirty="0" smtClean="0">
                <a:solidFill>
                  <a:schemeClr val="tx1">
                    <a:lumMod val="90000"/>
                    <a:lumOff val="10000"/>
                  </a:schemeClr>
                </a:solidFill>
                <a:latin typeface="Times New Roman" pitchFamily="18" charset="0"/>
                <a:cs typeface="Times New Roman" pitchFamily="18" charset="0"/>
              </a:rPr>
              <a:t> </a:t>
            </a:r>
            <a:r>
              <a:rPr lang="ar-SA" sz="2800" b="1" dirty="0">
                <a:solidFill>
                  <a:schemeClr val="tx1">
                    <a:lumMod val="90000"/>
                    <a:lumOff val="10000"/>
                  </a:schemeClr>
                </a:solidFill>
                <a:latin typeface="Times New Roman" pitchFamily="18" charset="0"/>
                <a:cs typeface="Times New Roman" pitchFamily="18" charset="0"/>
              </a:rPr>
              <a:t>مكرراً به </a:t>
            </a:r>
            <a:r>
              <a:rPr lang="fa-IR" sz="2800" b="1" dirty="0" smtClean="0">
                <a:solidFill>
                  <a:schemeClr val="tx1">
                    <a:lumMod val="90000"/>
                    <a:lumOff val="10000"/>
                  </a:schemeClr>
                </a:solidFill>
                <a:latin typeface="Times New Roman" pitchFamily="18" charset="0"/>
                <a:cs typeface="Times New Roman" pitchFamily="18" charset="0"/>
              </a:rPr>
              <a:t>یک</a:t>
            </a:r>
            <a:r>
              <a:rPr lang="ar-SA" sz="2800" b="1" dirty="0" smtClean="0">
                <a:solidFill>
                  <a:schemeClr val="tx1">
                    <a:lumMod val="90000"/>
                    <a:lumOff val="10000"/>
                  </a:schemeClr>
                </a:solidFill>
                <a:latin typeface="Times New Roman" pitchFamily="18" charset="0"/>
                <a:cs typeface="Times New Roman" pitchFamily="18" charset="0"/>
              </a:rPr>
              <a:t> </a:t>
            </a:r>
            <a:r>
              <a:rPr lang="ar-SA" sz="2800" b="1" dirty="0">
                <a:solidFill>
                  <a:schemeClr val="tx1">
                    <a:lumMod val="90000"/>
                    <a:lumOff val="10000"/>
                  </a:schemeClr>
                </a:solidFill>
                <a:latin typeface="Times New Roman" pitchFamily="18" charset="0"/>
                <a:cs typeface="Times New Roman" pitchFamily="18" charset="0"/>
              </a:rPr>
              <a:t>سئوال </a:t>
            </a:r>
            <a:r>
              <a:rPr lang="fa-IR" sz="2800" b="1" dirty="0" smtClean="0">
                <a:solidFill>
                  <a:schemeClr val="tx1">
                    <a:lumMod val="90000"/>
                    <a:lumOff val="10000"/>
                  </a:schemeClr>
                </a:solidFill>
                <a:latin typeface="Times New Roman" pitchFamily="18" charset="0"/>
                <a:cs typeface="Times New Roman" pitchFamily="18" charset="0"/>
              </a:rPr>
              <a:t> پاسخ های یکسانی</a:t>
            </a:r>
            <a:r>
              <a:rPr lang="ar-SA" sz="2800" b="1" dirty="0" smtClean="0">
                <a:solidFill>
                  <a:schemeClr val="tx1">
                    <a:lumMod val="90000"/>
                    <a:lumOff val="10000"/>
                  </a:schemeClr>
                </a:solidFill>
                <a:latin typeface="Times New Roman" pitchFamily="18" charset="0"/>
                <a:cs typeface="Times New Roman" pitchFamily="18" charset="0"/>
              </a:rPr>
              <a:t> </a:t>
            </a:r>
            <a:r>
              <a:rPr lang="fa-IR" sz="2800" b="1" dirty="0" smtClean="0">
                <a:solidFill>
                  <a:schemeClr val="tx1">
                    <a:lumMod val="90000"/>
                    <a:lumOff val="10000"/>
                  </a:schemeClr>
                </a:solidFill>
                <a:latin typeface="Times New Roman" pitchFamily="18" charset="0"/>
                <a:cs typeface="Times New Roman" pitchFamily="18" charset="0"/>
              </a:rPr>
              <a:t> بدهد.</a:t>
            </a:r>
            <a:r>
              <a:rPr lang="ar-SA" sz="2800" b="1" dirty="0" smtClean="0">
                <a:solidFill>
                  <a:schemeClr val="tx1">
                    <a:lumMod val="90000"/>
                    <a:lumOff val="10000"/>
                  </a:schemeClr>
                </a:solidFill>
                <a:latin typeface="Times New Roman" pitchFamily="18" charset="0"/>
                <a:cs typeface="Times New Roman" pitchFamily="18" charset="0"/>
              </a:rPr>
              <a:t>. </a:t>
            </a:r>
            <a:endParaRPr lang="fa-IR" sz="2800" b="1" dirty="0" smtClean="0">
              <a:solidFill>
                <a:schemeClr val="tx1">
                  <a:lumMod val="90000"/>
                  <a:lumOff val="10000"/>
                </a:schemeClr>
              </a:solidFill>
              <a:latin typeface="Times New Roman" pitchFamily="18" charset="0"/>
              <a:cs typeface="Times New Roman" pitchFamily="18" charset="0"/>
            </a:endParaRPr>
          </a:p>
          <a:p>
            <a:pPr marL="0" indent="0" algn="r" rtl="1">
              <a:lnSpc>
                <a:spcPct val="150000"/>
              </a:lnSpc>
              <a:buFontTx/>
              <a:buNone/>
              <a:defRPr/>
            </a:pPr>
            <a:r>
              <a:rPr lang="fa-IR" sz="2800" b="1" dirty="0" smtClean="0">
                <a:solidFill>
                  <a:schemeClr val="tx1">
                    <a:lumMod val="90000"/>
                    <a:lumOff val="10000"/>
                  </a:schemeClr>
                </a:solidFill>
                <a:latin typeface="Times New Roman" pitchFamily="18" charset="0"/>
                <a:cs typeface="Times New Roman" pitchFamily="18" charset="0"/>
              </a:rPr>
              <a:t>ابزاری که برای جمع آوری داده ها مورد استفاده قرار میگیرد درمرحله نخست باید از روايي ( اعتبار ) برخوردار باشند و درمرحله دوم باید پايايي ( اعتماد ) داشته باشند .</a:t>
            </a:r>
          </a:p>
          <a:p>
            <a:pPr marL="0" indent="0" algn="r" rtl="1">
              <a:lnSpc>
                <a:spcPct val="150000"/>
              </a:lnSpc>
              <a:buFont typeface="Wingdings" pitchFamily="2" charset="2"/>
              <a:buNone/>
              <a:defRPr/>
            </a:pPr>
            <a:endParaRPr lang="en-US" sz="2800" b="1" dirty="0">
              <a:solidFill>
                <a:schemeClr val="tx1">
                  <a:lumMod val="90000"/>
                  <a:lumOff val="1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advAuto="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noChangeArrowheads="1"/>
          </p:cNvSpPr>
          <p:nvPr>
            <p:ph idx="1"/>
          </p:nvPr>
        </p:nvSpPr>
        <p:spPr bwMode="auto">
          <a:xfrm>
            <a:off x="1331640" y="476672"/>
            <a:ext cx="7498080" cy="4708981"/>
          </a:xfrm>
          <a:prstGeom prst="rect">
            <a:avLst/>
          </a:prstGeom>
          <a:noFill/>
          <a:ln w="9525">
            <a:noFill/>
            <a:miter lim="800000"/>
            <a:headEnd/>
            <a:tailEnd/>
          </a:ln>
        </p:spPr>
        <p:txBody>
          <a:bodyPr>
            <a:spAutoFit/>
          </a:bodyPr>
          <a:lstStyle/>
          <a:p>
            <a:pPr algn="r" rtl="1">
              <a:lnSpc>
                <a:spcPct val="200000"/>
              </a:lnSpc>
              <a:buClrTx/>
              <a:buFont typeface="Wingdings" pitchFamily="2" charset="2"/>
              <a:buChar char="v"/>
              <a:defRPr/>
            </a:pPr>
            <a:r>
              <a:rPr lang="fa-IR" sz="2800" dirty="0">
                <a:latin typeface="Times New Roman" pitchFamily="18" charset="0"/>
                <a:cs typeface="Times New Roman" pitchFamily="18" charset="0"/>
              </a:rPr>
              <a:t>اجراي دوباره آزمون يا روش </a:t>
            </a:r>
            <a:r>
              <a:rPr lang="fa-IR" sz="2800" dirty="0" smtClean="0">
                <a:latin typeface="Times New Roman" pitchFamily="18" charset="0"/>
                <a:cs typeface="Times New Roman" pitchFamily="18" charset="0"/>
              </a:rPr>
              <a:t>بازآزمايي </a:t>
            </a:r>
            <a:r>
              <a:rPr lang="en-US" sz="2800" dirty="0" smtClean="0">
                <a:latin typeface="Times New Roman" pitchFamily="18" charset="0"/>
                <a:cs typeface="Times New Roman" pitchFamily="18" charset="0"/>
              </a:rPr>
              <a:t>Test </a:t>
            </a:r>
            <a:r>
              <a:rPr lang="en-US" sz="2800" dirty="0">
                <a:latin typeface="Times New Roman" pitchFamily="18" charset="0"/>
                <a:cs typeface="Times New Roman" pitchFamily="18" charset="0"/>
              </a:rPr>
              <a:t>– Retest )</a:t>
            </a:r>
            <a:r>
              <a:rPr lang="fa-IR"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lgn="r" rtl="1">
              <a:lnSpc>
                <a:spcPct val="200000"/>
              </a:lnSpc>
              <a:buClrTx/>
              <a:buFont typeface="Wingdings" pitchFamily="2" charset="2"/>
              <a:buChar char="v"/>
              <a:defRPr/>
            </a:pPr>
            <a:r>
              <a:rPr lang="fa-IR" sz="2800" dirty="0" smtClean="0">
                <a:latin typeface="Times New Roman" pitchFamily="18" charset="0"/>
                <a:cs typeface="Times New Roman" pitchFamily="18" charset="0"/>
              </a:rPr>
              <a:t> </a:t>
            </a:r>
            <a:r>
              <a:rPr lang="fa-IR" sz="2800" dirty="0">
                <a:latin typeface="Times New Roman" pitchFamily="18" charset="0"/>
                <a:cs typeface="Times New Roman" pitchFamily="18" charset="0"/>
              </a:rPr>
              <a:t>روش موازي يا روش آزمونهاي همتا (</a:t>
            </a:r>
            <a:r>
              <a:rPr lang="en-US" sz="2800" dirty="0">
                <a:latin typeface="Times New Roman" pitchFamily="18" charset="0"/>
                <a:cs typeface="Times New Roman" pitchFamily="18" charset="0"/>
              </a:rPr>
              <a:t>Equivalence </a:t>
            </a:r>
            <a:r>
              <a:rPr lang="fa-IR" sz="2800" dirty="0" smtClean="0">
                <a:latin typeface="Times New Roman" pitchFamily="18" charset="0"/>
                <a:cs typeface="Times New Roman" pitchFamily="18" charset="0"/>
              </a:rPr>
              <a:t>)</a:t>
            </a:r>
          </a:p>
          <a:p>
            <a:pPr algn="r" rtl="1">
              <a:lnSpc>
                <a:spcPct val="200000"/>
              </a:lnSpc>
              <a:buClrTx/>
              <a:buFont typeface="Wingdings" pitchFamily="2" charset="2"/>
              <a:buChar char="v"/>
              <a:defRPr/>
            </a:pPr>
            <a:r>
              <a:rPr lang="fa-IR" sz="2800" dirty="0" smtClean="0">
                <a:latin typeface="Times New Roman" pitchFamily="18" charset="0"/>
                <a:cs typeface="Times New Roman" pitchFamily="18" charset="0"/>
              </a:rPr>
              <a:t>   </a:t>
            </a:r>
            <a:r>
              <a:rPr lang="fa-IR" sz="2800" dirty="0">
                <a:latin typeface="Times New Roman" pitchFamily="18" charset="0"/>
                <a:cs typeface="Times New Roman" pitchFamily="18" charset="0"/>
              </a:rPr>
              <a:t>روش تصنيف يا دونيمه کردن آزمون </a:t>
            </a:r>
            <a:r>
              <a:rPr lang="en-US" sz="2800" dirty="0">
                <a:latin typeface="Times New Roman" pitchFamily="18" charset="0"/>
                <a:cs typeface="Times New Roman" pitchFamily="18" charset="0"/>
              </a:rPr>
              <a:t>Split – half )</a:t>
            </a:r>
            <a:r>
              <a:rPr lang="fa-IR"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lgn="r" rtl="1">
              <a:lnSpc>
                <a:spcPct val="200000"/>
              </a:lnSpc>
              <a:buClrTx/>
              <a:buFont typeface="Wingdings" pitchFamily="2" charset="2"/>
              <a:buChar char="v"/>
              <a:defRPr/>
            </a:pPr>
            <a:r>
              <a:rPr lang="fa-IR" sz="2800" dirty="0" smtClean="0">
                <a:latin typeface="Times New Roman" pitchFamily="18" charset="0"/>
                <a:cs typeface="Times New Roman" pitchFamily="18" charset="0"/>
              </a:rPr>
              <a:t>  </a:t>
            </a:r>
            <a:r>
              <a:rPr lang="fa-IR" sz="2800" dirty="0">
                <a:latin typeface="Times New Roman" pitchFamily="18" charset="0"/>
                <a:cs typeface="Times New Roman" pitchFamily="18" charset="0"/>
              </a:rPr>
              <a:t>روش کودر _ ريچاردسون ( </a:t>
            </a:r>
            <a:r>
              <a:rPr lang="en-US" sz="2800" dirty="0" err="1">
                <a:latin typeface="Times New Roman" pitchFamily="18" charset="0"/>
                <a:cs typeface="Times New Roman" pitchFamily="18" charset="0"/>
              </a:rPr>
              <a:t>Kuder</a:t>
            </a:r>
            <a:r>
              <a:rPr lang="en-US" sz="2800" dirty="0">
                <a:latin typeface="Times New Roman" pitchFamily="18" charset="0"/>
                <a:cs typeface="Times New Roman" pitchFamily="18" charset="0"/>
              </a:rPr>
              <a:t> – Richardson</a:t>
            </a:r>
            <a:r>
              <a:rPr lang="fa-IR" sz="2800" dirty="0" smtClean="0">
                <a:latin typeface="Times New Roman" pitchFamily="18" charset="0"/>
                <a:cs typeface="Times New Roman" pitchFamily="18" charset="0"/>
              </a:rPr>
              <a:t>)</a:t>
            </a:r>
          </a:p>
          <a:p>
            <a:pPr algn="r" rtl="1">
              <a:lnSpc>
                <a:spcPct val="200000"/>
              </a:lnSpc>
              <a:buClrTx/>
              <a:buFont typeface="Wingdings" pitchFamily="2" charset="2"/>
              <a:buChar char="v"/>
              <a:defRPr/>
            </a:pPr>
            <a:r>
              <a:rPr lang="fa-IR" sz="2800" dirty="0" smtClean="0">
                <a:latin typeface="Times New Roman" pitchFamily="18" charset="0"/>
                <a:cs typeface="Times New Roman" pitchFamily="18" charset="0"/>
              </a:rPr>
              <a:t> روش </a:t>
            </a:r>
            <a:r>
              <a:rPr lang="fa-IR" sz="2800" dirty="0">
                <a:latin typeface="Times New Roman" pitchFamily="18" charset="0"/>
                <a:cs typeface="Times New Roman" pitchFamily="18" charset="0"/>
              </a:rPr>
              <a:t>آلفاي کرونباخ ( </a:t>
            </a:r>
            <a:r>
              <a:rPr lang="en-US" sz="2800" dirty="0" err="1">
                <a:latin typeface="Times New Roman" pitchFamily="18" charset="0"/>
                <a:cs typeface="Times New Roman" pitchFamily="18" charset="0"/>
              </a:rPr>
              <a:t>Cronbach</a:t>
            </a:r>
            <a:r>
              <a:rPr lang="en-US" sz="2800" dirty="0">
                <a:latin typeface="Times New Roman" pitchFamily="18" charset="0"/>
                <a:cs typeface="Times New Roman" pitchFamily="18" charset="0"/>
              </a:rPr>
              <a:t> Alpha</a:t>
            </a:r>
            <a:r>
              <a:rPr lang="fa-IR" sz="2800" dirty="0">
                <a:latin typeface="Times New Roman" pitchFamily="18" charset="0"/>
                <a:cs typeface="Times New Roman" pitchFamily="18" charset="0"/>
              </a:rPr>
              <a:t>)</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رابطه بين اعتبار و پايايي</a:t>
            </a:r>
            <a:endParaRPr lang="fa-IR" dirty="0"/>
          </a:p>
        </p:txBody>
      </p:sp>
      <p:sp>
        <p:nvSpPr>
          <p:cNvPr id="3" name="Content Placeholder 2"/>
          <p:cNvSpPr>
            <a:spLocks noGrp="1"/>
          </p:cNvSpPr>
          <p:nvPr>
            <p:ph idx="1"/>
          </p:nvPr>
        </p:nvSpPr>
        <p:spPr/>
        <p:txBody>
          <a:bodyPr/>
          <a:lstStyle/>
          <a:p>
            <a:pPr algn="r" rtl="1">
              <a:buFont typeface="Wingdings" pitchFamily="2" charset="2"/>
              <a:buChar char="v"/>
            </a:pPr>
            <a:r>
              <a:rPr lang="fa-IR" dirty="0" smtClean="0"/>
              <a:t>اعتبار شرط كافي براي پايايي است.</a:t>
            </a:r>
          </a:p>
          <a:p>
            <a:pPr lvl="1" algn="r" rtl="1">
              <a:buFont typeface="Wingdings" pitchFamily="2" charset="2"/>
              <a:buChar char="ü"/>
            </a:pPr>
            <a:r>
              <a:rPr lang="fa-IR" dirty="0" smtClean="0"/>
              <a:t>پس ابزار معتبری ، پايا نيز است.</a:t>
            </a:r>
          </a:p>
          <a:p>
            <a:pPr algn="r" rtl="1">
              <a:buFont typeface="Wingdings" pitchFamily="2" charset="2"/>
              <a:buChar char="v"/>
            </a:pPr>
            <a:r>
              <a:rPr lang="fa-IR" dirty="0" smtClean="0"/>
              <a:t>پايايي شرط لازم براي اعتبار است.</a:t>
            </a:r>
          </a:p>
          <a:p>
            <a:pPr lvl="1" algn="r" rtl="1">
              <a:buFont typeface="Wingdings" pitchFamily="2" charset="2"/>
              <a:buChar char="ü"/>
            </a:pPr>
            <a:r>
              <a:rPr lang="fa-IR" dirty="0" smtClean="0"/>
              <a:t>پس يك اندازه پايا ممكن است معتبر نباشد.</a:t>
            </a:r>
          </a:p>
          <a:p>
            <a:pPr algn="r" rtl="1">
              <a:buFont typeface="Wingdings" pitchFamily="2" charset="2"/>
              <a:buChar char="v"/>
            </a:pPr>
            <a:endParaRPr lang="fa-IR" dirty="0"/>
          </a:p>
        </p:txBody>
      </p:sp>
      <p:pic>
        <p:nvPicPr>
          <p:cNvPr id="4" name="Picture 3"/>
          <p:cNvPicPr/>
          <p:nvPr/>
        </p:nvPicPr>
        <p:blipFill>
          <a:blip r:embed="rId2" cstate="print"/>
          <a:srcRect l="22026" t="56858" r="35384" b="19257"/>
          <a:stretch>
            <a:fillRect/>
          </a:stretch>
        </p:blipFill>
        <p:spPr bwMode="auto">
          <a:xfrm>
            <a:off x="2411760" y="4077072"/>
            <a:ext cx="6048672" cy="1743075"/>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3"/>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428596" y="1785926"/>
            <a:ext cx="8286808" cy="4114800"/>
          </a:xfrm>
        </p:spPr>
        <p:txBody>
          <a:bodyPr>
            <a:normAutofit/>
          </a:bodyPr>
          <a:lstStyle/>
          <a:p>
            <a:pPr algn="just" rtl="1" eaLnBrk="1" hangingPunct="1">
              <a:lnSpc>
                <a:spcPct val="150000"/>
              </a:lnSpc>
              <a:buFont typeface="Wingdings" pitchFamily="2" charset="2"/>
              <a:buChar char="v"/>
              <a:defRPr/>
            </a:pPr>
            <a:r>
              <a:rPr lang="ar-SA" sz="3200" dirty="0" smtClean="0">
                <a:latin typeface="Times New Roman" pitchFamily="18" charset="0"/>
                <a:cs typeface="Times New Roman" pitchFamily="18" charset="0"/>
              </a:rPr>
              <a:t>مقدمه اي در خصوص اهداف مطالعه لازم است</a:t>
            </a:r>
          </a:p>
          <a:p>
            <a:pPr algn="just" rtl="1" eaLnBrk="1" hangingPunct="1">
              <a:lnSpc>
                <a:spcPct val="150000"/>
              </a:lnSpc>
              <a:buFont typeface="Wingdings" pitchFamily="2" charset="2"/>
              <a:buChar char="v"/>
              <a:defRPr/>
            </a:pPr>
            <a:r>
              <a:rPr lang="ar-SA" sz="3200" dirty="0" smtClean="0">
                <a:latin typeface="Times New Roman" pitchFamily="18" charset="0"/>
                <a:cs typeface="Times New Roman" pitchFamily="18" charset="0"/>
              </a:rPr>
              <a:t>رازداري و محرمانه بودن اطلاعات را بايستي متذكر شد . </a:t>
            </a:r>
          </a:p>
          <a:p>
            <a:pPr algn="just" rtl="1" eaLnBrk="1" hangingPunct="1">
              <a:lnSpc>
                <a:spcPct val="150000"/>
              </a:lnSpc>
              <a:buFont typeface="Wingdings" pitchFamily="2" charset="2"/>
              <a:buChar char="v"/>
              <a:defRPr/>
            </a:pPr>
            <a:r>
              <a:rPr lang="ar-SA" sz="3200" dirty="0" smtClean="0">
                <a:latin typeface="Times New Roman" pitchFamily="18" charset="0"/>
                <a:cs typeface="Times New Roman" pitchFamily="18" charset="0"/>
              </a:rPr>
              <a:t>حتي اگر يك نفر مصاحبه گر پرسشنامه را تكميل كند اين توضيحات بايستي گنجانده شود .</a:t>
            </a:r>
            <a:endParaRPr lang="en-US" sz="3200" dirty="0" smtClean="0">
              <a:latin typeface="Times New Roman" pitchFamily="18" charset="0"/>
              <a:cs typeface="Times New Roman" pitchFamily="18" charset="0"/>
            </a:endParaRPr>
          </a:p>
        </p:txBody>
      </p:sp>
      <p:sp>
        <p:nvSpPr>
          <p:cNvPr id="4" name="TextBox 3"/>
          <p:cNvSpPr txBox="1"/>
          <p:nvPr/>
        </p:nvSpPr>
        <p:spPr>
          <a:xfrm>
            <a:off x="3131840" y="785794"/>
            <a:ext cx="4714908" cy="707886"/>
          </a:xfrm>
          <a:prstGeom prst="rect">
            <a:avLst/>
          </a:prstGeom>
          <a:noFill/>
        </p:spPr>
        <p:txBody>
          <a:bodyPr wrap="square" rtlCol="0">
            <a:spAutoFit/>
          </a:bodyPr>
          <a:lstStyle/>
          <a:p>
            <a:pPr algn="ctr"/>
            <a:r>
              <a:rPr lang="fa-IR" sz="4000" b="1" dirty="0" smtClean="0">
                <a:latin typeface="Times New Roman" pitchFamily="18" charset="0"/>
                <a:cs typeface="Times New Roman" pitchFamily="18" charset="0"/>
              </a:rPr>
              <a:t>راهنمای پرسشنامه</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 calcmode="lin" valueType="num">
                                      <p:cBhvr>
                                        <p:cTn id="7" dur="500" fill="hold"/>
                                        <p:tgtEl>
                                          <p:spTgt spid="6553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5538">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6553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6553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65538">
                                            <p:txEl>
                                              <p:pRg st="1" end="1"/>
                                            </p:txEl>
                                          </p:spTgt>
                                        </p:tgtEl>
                                        <p:attrNameLst>
                                          <p:attrName>style.visibility</p:attrName>
                                        </p:attrNameLst>
                                      </p:cBhvr>
                                      <p:to>
                                        <p:strVal val="visible"/>
                                      </p:to>
                                    </p:set>
                                    <p:anim calcmode="lin" valueType="num">
                                      <p:cBhvr>
                                        <p:cTn id="14" dur="500" fill="hold"/>
                                        <p:tgtEl>
                                          <p:spTgt spid="6553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5538">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65538">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65538">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65538">
                                            <p:txEl>
                                              <p:pRg st="2" end="2"/>
                                            </p:txEl>
                                          </p:spTgt>
                                        </p:tgtEl>
                                        <p:attrNameLst>
                                          <p:attrName>style.visibility</p:attrName>
                                        </p:attrNameLst>
                                      </p:cBhvr>
                                      <p:to>
                                        <p:strVal val="visible"/>
                                      </p:to>
                                    </p:set>
                                    <p:anim calcmode="lin" valueType="num">
                                      <p:cBhvr>
                                        <p:cTn id="21" dur="500" fill="hold"/>
                                        <p:tgtEl>
                                          <p:spTgt spid="6553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65538">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65538">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65538">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lstStyle/>
          <a:p>
            <a:pPr algn="ctr" rtl="1"/>
            <a:r>
              <a:rPr lang="fa-IR" b="1" dirty="0" smtClean="0">
                <a:solidFill>
                  <a:schemeClr val="tx1"/>
                </a:solidFill>
                <a:latin typeface="Times New Roman" pitchFamily="18" charset="0"/>
                <a:cs typeface="Times New Roman" pitchFamily="18" charset="0"/>
              </a:rPr>
              <a:t> خصوصیات سوالات پرسشنامه</a:t>
            </a:r>
            <a:endParaRPr lang="en-US"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ea typeface="+mj-ea"/>
                <a:cs typeface="Times New Roman" pitchFamily="18" charset="0"/>
              </a:rPr>
              <a:t>سئوالات منطبق با اهداف طرح باشد . </a:t>
            </a:r>
          </a:p>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ea typeface="+mj-ea"/>
                <a:cs typeface="Times New Roman" pitchFamily="18" charset="0"/>
              </a:rPr>
              <a:t>تا حد امكان كوتاه ، جامع باشد . </a:t>
            </a:r>
            <a:endParaRPr lang="fa-IR" sz="3200" dirty="0" smtClean="0">
              <a:latin typeface="Times New Roman" pitchFamily="18" charset="0"/>
              <a:ea typeface="+mj-ea"/>
              <a:cs typeface="Times New Roman" pitchFamily="18" charset="0"/>
            </a:endParaRPr>
          </a:p>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cs typeface="Times New Roman" pitchFamily="18" charset="0"/>
              </a:rPr>
              <a:t>پرسشهاي آسان در ابتدا مطرح شود و سئوالات مشكل تر و پيچيده تر به انتها موكول شود . </a:t>
            </a:r>
            <a:endParaRPr lang="fa-IR" sz="3200" dirty="0" smtClean="0">
              <a:latin typeface="Times New Roman" pitchFamily="18" charset="0"/>
              <a:cs typeface="Times New Roman" pitchFamily="18" charset="0"/>
            </a:endParaRPr>
          </a:p>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cs typeface="Times New Roman" pitchFamily="18" charset="0"/>
              </a:rPr>
              <a:t>نحوه توالي و ترتيب سئوالات پرسشنامه بر حسب موضوع صحيح باشد . </a:t>
            </a:r>
            <a:endParaRPr lang="fa-IR" sz="3200" dirty="0" smtClean="0">
              <a:latin typeface="Times New Roman" pitchFamily="18" charset="0"/>
              <a:cs typeface="Times New Roman" pitchFamily="18" charset="0"/>
            </a:endParaRPr>
          </a:p>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ea typeface="+mj-ea"/>
                <a:cs typeface="Times New Roman" pitchFamily="18" charset="0"/>
              </a:rPr>
              <a:t>ابهام نداشته باشد . </a:t>
            </a:r>
          </a:p>
          <a:p>
            <a:pPr marL="0" indent="0" algn="r" rtl="1">
              <a:lnSpc>
                <a:spcPct val="90000"/>
              </a:lnSpc>
              <a:buClr>
                <a:schemeClr val="accent2">
                  <a:lumMod val="50000"/>
                </a:schemeClr>
              </a:buClr>
              <a:buSzTx/>
              <a:buFont typeface="Wingdings" pitchFamily="2" charset="2"/>
              <a:buChar char="v"/>
              <a:defRPr/>
            </a:pPr>
            <a:r>
              <a:rPr lang="ar-SA" sz="3200" dirty="0" smtClean="0">
                <a:latin typeface="Times New Roman" pitchFamily="18" charset="0"/>
                <a:ea typeface="+mj-ea"/>
                <a:cs typeface="Times New Roman" pitchFamily="18" charset="0"/>
              </a:rPr>
              <a:t>فعل منفي نداشته باشد . </a:t>
            </a:r>
          </a:p>
          <a:p>
            <a:pPr algn="r" rtl="1">
              <a:buClr>
                <a:schemeClr val="accent2">
                  <a:lumMod val="50000"/>
                </a:schemeClr>
              </a:buClr>
              <a:buFont typeface="Wingdings" pitchFamily="2" charset="2"/>
              <a:buChar char="v"/>
            </a:pPr>
            <a:endParaRPr 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000240"/>
            <a:ext cx="8229600" cy="4389120"/>
          </a:xfrm>
        </p:spPr>
        <p:txBody>
          <a:bodyPr vert="horz">
            <a:normAutofit/>
          </a:bodyPr>
          <a:lstStyle/>
          <a:p>
            <a:pPr algn="r" rtl="1">
              <a:buClr>
                <a:schemeClr val="accent2">
                  <a:lumMod val="50000"/>
                </a:schemeClr>
              </a:buClr>
              <a:buFont typeface="Wingdings" pitchFamily="2" charset="2"/>
              <a:buChar char="v"/>
              <a:defRPr/>
            </a:pPr>
            <a:r>
              <a:rPr lang="ar-SA" sz="3200" dirty="0" smtClean="0">
                <a:latin typeface="Times New Roman" pitchFamily="18" charset="0"/>
                <a:ea typeface="+mj-ea"/>
                <a:cs typeface="Times New Roman" pitchFamily="18" charset="0"/>
              </a:rPr>
              <a:t>سئوالات در محدوده </a:t>
            </a:r>
            <a:r>
              <a:rPr lang="fa-IR" sz="3200" dirty="0" smtClean="0">
                <a:latin typeface="Times New Roman" pitchFamily="18" charset="0"/>
                <a:ea typeface="+mj-ea"/>
                <a:cs typeface="Times New Roman" pitchFamily="18" charset="0"/>
              </a:rPr>
              <a:t>توانمندی های</a:t>
            </a:r>
            <a:r>
              <a:rPr lang="ar-SA" sz="3200" dirty="0" smtClean="0">
                <a:latin typeface="Times New Roman" pitchFamily="18" charset="0"/>
                <a:ea typeface="+mj-ea"/>
                <a:cs typeface="Times New Roman" pitchFamily="18" charset="0"/>
              </a:rPr>
              <a:t> پاسخگويان باشد . </a:t>
            </a:r>
            <a:endParaRPr lang="fa-IR" sz="3200" dirty="0" smtClean="0">
              <a:latin typeface="Times New Roman" pitchFamily="18" charset="0"/>
              <a:ea typeface="+mj-ea"/>
              <a:cs typeface="Times New Roman" pitchFamily="18" charset="0"/>
            </a:endParaRPr>
          </a:p>
          <a:p>
            <a:pPr algn="r" rtl="1">
              <a:buClr>
                <a:schemeClr val="accent2">
                  <a:lumMod val="50000"/>
                </a:schemeClr>
              </a:buClr>
              <a:buFont typeface="Wingdings" pitchFamily="2" charset="2"/>
              <a:buChar char="v"/>
              <a:defRPr/>
            </a:pPr>
            <a:r>
              <a:rPr lang="ar-SA" sz="3200" dirty="0" smtClean="0">
                <a:latin typeface="Times New Roman" pitchFamily="18" charset="0"/>
                <a:cs typeface="Times New Roman" pitchFamily="18" charset="0"/>
              </a:rPr>
              <a:t>سئوال نبايستي دو يا چند </a:t>
            </a:r>
            <a:r>
              <a:rPr lang="fa-IR" sz="3200" dirty="0" smtClean="0">
                <a:latin typeface="Times New Roman" pitchFamily="18" charset="0"/>
                <a:cs typeface="Times New Roman" pitchFamily="18" charset="0"/>
              </a:rPr>
              <a:t>پرسش</a:t>
            </a:r>
            <a:r>
              <a:rPr lang="ar-SA" sz="3200" dirty="0" smtClean="0">
                <a:latin typeface="Times New Roman" pitchFamily="18" charset="0"/>
                <a:cs typeface="Times New Roman" pitchFamily="18" charset="0"/>
              </a:rPr>
              <a:t> باشد</a:t>
            </a:r>
          </a:p>
          <a:p>
            <a:pPr algn="r" rtl="1">
              <a:buClr>
                <a:schemeClr val="accent2">
                  <a:lumMod val="50000"/>
                </a:schemeClr>
              </a:buClr>
              <a:buFont typeface="Wingdings" pitchFamily="2" charset="2"/>
              <a:buChar char="v"/>
              <a:defRPr/>
            </a:pPr>
            <a:r>
              <a:rPr lang="ar-SA" sz="3200" dirty="0" smtClean="0">
                <a:latin typeface="Times New Roman" pitchFamily="18" charset="0"/>
                <a:cs typeface="Times New Roman" pitchFamily="18" charset="0"/>
              </a:rPr>
              <a:t>سئوال القاء كننده پاسخ نباشد . </a:t>
            </a:r>
          </a:p>
          <a:p>
            <a:pPr algn="r" rtl="1">
              <a:buClr>
                <a:schemeClr val="accent2">
                  <a:lumMod val="50000"/>
                </a:schemeClr>
              </a:buClr>
              <a:buFont typeface="Wingdings" pitchFamily="2" charset="2"/>
              <a:buChar char="v"/>
              <a:defRPr/>
            </a:pPr>
            <a:endParaRPr lang="ar-SA" sz="3200" dirty="0" smtClean="0">
              <a:latin typeface="Times New Roman" pitchFamily="18" charset="0"/>
              <a:ea typeface="+mj-ea"/>
              <a:cs typeface="Times New Roman" pitchFamily="18" charset="0"/>
            </a:endParaRPr>
          </a:p>
          <a:p>
            <a:pPr algn="r" rtl="1">
              <a:buClr>
                <a:schemeClr val="accent2">
                  <a:lumMod val="50000"/>
                </a:schemeClr>
              </a:buClr>
              <a:buFont typeface="Wingdings" pitchFamily="2" charset="2"/>
              <a:buChar char="v"/>
            </a:pPr>
            <a:endParaRPr lang="en-US" sz="3200" dirty="0" smtClean="0">
              <a:latin typeface="Times New Roman" pitchFamily="18" charset="0"/>
              <a:ea typeface="+mj-ea"/>
              <a:cs typeface="Times New Roman" pitchFamily="18" charset="0"/>
            </a:endParaRPr>
          </a:p>
        </p:txBody>
      </p:sp>
      <p:sp>
        <p:nvSpPr>
          <p:cNvPr id="4" name="Title 1"/>
          <p:cNvSpPr>
            <a:spLocks noGrp="1"/>
          </p:cNvSpPr>
          <p:nvPr>
            <p:ph type="title"/>
          </p:nvPr>
        </p:nvSpPr>
        <p:spPr>
          <a:xfrm>
            <a:off x="179512" y="0"/>
            <a:ext cx="2483768" cy="738336"/>
          </a:xfrm>
        </p:spPr>
        <p:txBody>
          <a:bodyPr>
            <a:normAutofit/>
          </a:bodyPr>
          <a:lstStyle/>
          <a:p>
            <a:pPr algn="ctr" rtl="1"/>
            <a:r>
              <a:rPr lang="fa-IR" sz="1600" b="1" dirty="0" smtClean="0">
                <a:solidFill>
                  <a:schemeClr val="tx1"/>
                </a:solidFill>
                <a:latin typeface="Times New Roman" pitchFamily="18" charset="0"/>
                <a:cs typeface="Times New Roman" pitchFamily="18" charset="0"/>
              </a:rPr>
              <a:t> خصوصیات سوالات پرسشنامه</a:t>
            </a:r>
            <a:endParaRPr lang="en-US" sz="1600" b="1" dirty="0">
              <a:solidFill>
                <a:schemeClr val="tx1"/>
              </a:solidFill>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1143000"/>
          </a:xfrm>
        </p:spPr>
        <p:txBody>
          <a:bodyPr/>
          <a:lstStyle/>
          <a:p>
            <a:pPr algn="ctr"/>
            <a:r>
              <a:rPr lang="fa-IR" b="1" dirty="0" smtClean="0">
                <a:solidFill>
                  <a:schemeClr val="tx1"/>
                </a:solidFill>
                <a:latin typeface="Times New Roman" pitchFamily="18" charset="0"/>
                <a:cs typeface="Times New Roman" pitchFamily="18" charset="0"/>
              </a:rPr>
              <a:t> انواع  سوالات پرسشنامه</a:t>
            </a:r>
            <a:endParaRPr lang="en-US" b="1" dirty="0">
              <a:solidFill>
                <a:schemeClr val="tx1"/>
              </a:solidFill>
              <a:latin typeface="Times New Roman" pitchFamily="18" charset="0"/>
              <a:cs typeface="Times New Roman" pitchFamily="18" charset="0"/>
            </a:endParaRPr>
          </a:p>
        </p:txBody>
      </p:sp>
      <p:sp>
        <p:nvSpPr>
          <p:cNvPr id="4" name="Rectangle 2"/>
          <p:cNvSpPr>
            <a:spLocks noGrp="1" noChangeArrowheads="1"/>
          </p:cNvSpPr>
          <p:nvPr>
            <p:ph idx="1"/>
          </p:nvPr>
        </p:nvSpPr>
        <p:spPr>
          <a:xfrm>
            <a:off x="428596" y="1928802"/>
            <a:ext cx="8229600" cy="4389120"/>
          </a:xfrm>
        </p:spPr>
        <p:txBody>
          <a:bodyPr>
            <a:normAutofit/>
          </a:bodyPr>
          <a:lstStyle/>
          <a:p>
            <a:pPr algn="r" rtl="1" eaLnBrk="1" hangingPunct="1">
              <a:lnSpc>
                <a:spcPct val="200000"/>
              </a:lnSpc>
              <a:buFont typeface="Wingdings" pitchFamily="2" charset="2"/>
              <a:buChar char="v"/>
              <a:defRPr/>
            </a:pPr>
            <a:r>
              <a:rPr lang="ar-SA" sz="3600" b="1" dirty="0" smtClean="0">
                <a:latin typeface="Times New Roman" pitchFamily="18" charset="0"/>
                <a:cs typeface="Times New Roman" pitchFamily="18" charset="0"/>
              </a:rPr>
              <a:t>باز </a:t>
            </a:r>
          </a:p>
          <a:p>
            <a:pPr algn="r" rtl="1" eaLnBrk="1" hangingPunct="1">
              <a:lnSpc>
                <a:spcPct val="200000"/>
              </a:lnSpc>
              <a:buFont typeface="Wingdings" pitchFamily="2" charset="2"/>
              <a:buChar char="v"/>
              <a:defRPr/>
            </a:pPr>
            <a:r>
              <a:rPr lang="ar-SA" sz="3600" b="1" dirty="0" smtClean="0">
                <a:latin typeface="Times New Roman" pitchFamily="18" charset="0"/>
                <a:cs typeface="Times New Roman" pitchFamily="18" charset="0"/>
              </a:rPr>
              <a:t>بسته </a:t>
            </a:r>
          </a:p>
          <a:p>
            <a:pPr algn="r" rtl="1" eaLnBrk="1" hangingPunct="1">
              <a:lnSpc>
                <a:spcPct val="200000"/>
              </a:lnSpc>
              <a:buFont typeface="Wingdings" pitchFamily="2" charset="2"/>
              <a:buChar char="v"/>
              <a:defRPr/>
            </a:pPr>
            <a:r>
              <a:rPr lang="ar-SA" sz="3600" b="1" dirty="0" smtClean="0">
                <a:latin typeface="Times New Roman" pitchFamily="18" charset="0"/>
                <a:cs typeface="Times New Roman" pitchFamily="18" charset="0"/>
              </a:rPr>
              <a:t>تركيبي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666666"/>
      </a:dk2>
      <a:lt2>
        <a:srgbClr val="D2D2D2"/>
      </a:lt2>
      <a:accent1>
        <a:srgbClr val="002060"/>
      </a:accent1>
      <a:accent2>
        <a:srgbClr val="AB0042"/>
      </a:accent2>
      <a:accent3>
        <a:srgbClr val="9C007F"/>
      </a:accent3>
      <a:accent4>
        <a:srgbClr val="68007F"/>
      </a:accent4>
      <a:accent5>
        <a:srgbClr val="005BD3"/>
      </a:accent5>
      <a:accent6>
        <a:srgbClr val="00349E"/>
      </a:accent6>
      <a:hlink>
        <a:srgbClr val="17BBFD"/>
      </a:hlink>
      <a:folHlink>
        <a:srgbClr val="7030A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369</TotalTime>
  <Words>3051</Words>
  <Application>Microsoft Office PowerPoint</Application>
  <PresentationFormat>On-screen Show (4:3)</PresentationFormat>
  <Paragraphs>308</Paragraphs>
  <Slides>59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1" baseType="lpstr">
      <vt:lpstr>Flow</vt:lpstr>
      <vt:lpstr>Equation</vt:lpstr>
      <vt:lpstr>ابزار  گرد آوری داده ها</vt:lpstr>
      <vt:lpstr>معیارهای  انتخاب  ابزار پژوهش</vt:lpstr>
      <vt:lpstr>پرسشنامه  </vt:lpstr>
      <vt:lpstr>موارد استفاده از پرسشنامه </vt:lpstr>
      <vt:lpstr>ساختار پرسشنامه           </vt:lpstr>
      <vt:lpstr>Slide 6</vt:lpstr>
      <vt:lpstr> خصوصیات سوالات پرسشنامه</vt:lpstr>
      <vt:lpstr> خصوصیات سوالات پرسشنامه</vt:lpstr>
      <vt:lpstr> انواع  سوالات پرسشنامه</vt:lpstr>
      <vt:lpstr>Slide 10</vt:lpstr>
      <vt:lpstr>Slide 11</vt:lpstr>
      <vt:lpstr>Slide 12</vt:lpstr>
      <vt:lpstr>موارد استفاده از روش مشاهده</vt:lpstr>
      <vt:lpstr>انواع مشاهده</vt:lpstr>
      <vt:lpstr>مشاهده ساختاریافته</vt:lpstr>
      <vt:lpstr>مشاهده بدون ساختار   </vt:lpstr>
      <vt:lpstr>ثبت مشاهدات</vt:lpstr>
      <vt:lpstr>نکاتی که در مشاهده باید  مورد توجه قرار داد.</vt:lpstr>
      <vt:lpstr>Slide 19</vt:lpstr>
      <vt:lpstr>Slide 20</vt:lpstr>
      <vt:lpstr> مصاحبه</vt:lpstr>
      <vt:lpstr>Slide 22</vt:lpstr>
      <vt:lpstr>Slide 23</vt:lpstr>
      <vt:lpstr>Slide 24</vt:lpstr>
      <vt:lpstr>مزایای روش مصاحبه</vt:lpstr>
      <vt:lpstr>  معایب</vt:lpstr>
      <vt:lpstr>Slide 27</vt:lpstr>
      <vt:lpstr>نکات ضروری برای استفاده از روش مصاحبه</vt:lpstr>
      <vt:lpstr>Slide 29</vt:lpstr>
      <vt:lpstr>استفاده از اطلاعات موجود</vt:lpstr>
      <vt:lpstr>Slide 31</vt:lpstr>
      <vt:lpstr>Slide 32</vt:lpstr>
      <vt:lpstr>Slide 33</vt:lpstr>
      <vt:lpstr>Slide 34</vt:lpstr>
      <vt:lpstr>Slide 35</vt:lpstr>
      <vt:lpstr>Validity &amp; Reliability  </vt:lpstr>
      <vt:lpstr>Slide 37</vt:lpstr>
      <vt:lpstr>Assessment of validity</vt:lpstr>
      <vt:lpstr>Slide 39</vt:lpstr>
      <vt:lpstr>Slide 40</vt:lpstr>
      <vt:lpstr>Slide 41</vt:lpstr>
      <vt:lpstr>Slide 42</vt:lpstr>
      <vt:lpstr>Slide 43</vt:lpstr>
      <vt:lpstr>Slide 44</vt:lpstr>
      <vt:lpstr>Slide 45</vt:lpstr>
      <vt:lpstr>   </vt:lpstr>
      <vt:lpstr>Slide 47</vt:lpstr>
      <vt:lpstr>Slide 48</vt:lpstr>
      <vt:lpstr>1. Forward translation </vt:lpstr>
      <vt:lpstr>The following general guidelines should be considered in this process: </vt:lpstr>
      <vt:lpstr>Slide 51</vt:lpstr>
      <vt:lpstr>2. Expert panel </vt:lpstr>
      <vt:lpstr>3. Back-translation </vt:lpstr>
      <vt:lpstr>Slide 54</vt:lpstr>
      <vt:lpstr>Slide 55</vt:lpstr>
      <vt:lpstr>Reliability </vt:lpstr>
      <vt:lpstr>Slide 57</vt:lpstr>
      <vt:lpstr>رابطه بين اعتبار و پايايي</vt:lpstr>
      <vt:lpstr>Slide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ابزار  گرد آوری داده ها</dc:title>
  <dc:creator>a</dc:creator>
  <cp:lastModifiedBy>t.fasihi</cp:lastModifiedBy>
  <cp:revision>54</cp:revision>
  <dcterms:created xsi:type="dcterms:W3CDTF">2013-07-06T03:59:44Z</dcterms:created>
  <dcterms:modified xsi:type="dcterms:W3CDTF">2014-05-26T05:37:45Z</dcterms:modified>
</cp:coreProperties>
</file>